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changesInfos/changesInfo1.xml" ContentType="application/vnd.ms-powerpoint.changesinfo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91" r:id="rId2"/>
  </p:sldMasterIdLst>
  <p:notesMasterIdLst>
    <p:notesMasterId r:id="rId12"/>
  </p:notesMasterIdLst>
  <p:sldIdLst>
    <p:sldId id="434" r:id="rId3"/>
    <p:sldId id="1100" r:id="rId4"/>
    <p:sldId id="1106" r:id="rId5"/>
    <p:sldId id="1114" r:id="rId6"/>
    <p:sldId id="1123" r:id="rId7"/>
    <p:sldId id="1122" r:id="rId8"/>
    <p:sldId id="1125" r:id="rId9"/>
    <p:sldId id="1121" r:id="rId10"/>
    <p:sldId id="1126" r:id="rId11"/>
  </p:sldIdLst>
  <p:sldSz cx="12192000" cy="6858000"/>
  <p:notesSz cx="7102475" cy="9037638"/>
  <p:defaultTextStyle>
    <a:defPPr>
      <a:defRPr lang="fi-FI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E9657"/>
    <a:srgbClr val="0066FF"/>
    <a:srgbClr val="92D050"/>
    <a:srgbClr val="C5C5C5"/>
    <a:srgbClr val="C800BE"/>
    <a:srgbClr val="FA7100"/>
    <a:srgbClr val="FFA7A7"/>
    <a:srgbClr val="53FFA1"/>
    <a:srgbClr val="FF5B5B"/>
    <a:srgbClr val="66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563CF63-221A-4D8A-B8AF-104F710276E0}" v="4" dt="2022-11-20T19:48:43.61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2438" autoAdjust="0"/>
    <p:restoredTop sz="94660"/>
  </p:normalViewPr>
  <p:slideViewPr>
    <p:cSldViewPr snapToGrid="0">
      <p:cViewPr varScale="1">
        <p:scale>
          <a:sx n="75" d="100"/>
          <a:sy n="75" d="100"/>
        </p:scale>
        <p:origin x="72" y="5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microsoft.com/office/2016/11/relationships/changesInfo" Target="changesInfos/changesInfo1.xml"/><Relationship Id="rId7" Type="http://schemas.openxmlformats.org/officeDocument/2006/relationships/slide" Target="slides/slide5.xml"/><Relationship Id="rId12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theme" Target="theme/theme1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viewProps" Target="viewProps.xml"/><Relationship Id="rId22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ain, Puneet" userId="75cd3f4f-f229-4449-9d1d-578b6f6df20f" providerId="ADAL" clId="{3563CF63-221A-4D8A-B8AF-104F710276E0}"/>
    <pc:docChg chg="undo custSel modSld">
      <pc:chgData name="Jain, Puneet" userId="75cd3f4f-f229-4449-9d1d-578b6f6df20f" providerId="ADAL" clId="{3563CF63-221A-4D8A-B8AF-104F710276E0}" dt="2022-11-20T19:51:09.470" v="85" actId="20577"/>
      <pc:docMkLst>
        <pc:docMk/>
      </pc:docMkLst>
      <pc:sldChg chg="modSp mod">
        <pc:chgData name="Jain, Puneet" userId="75cd3f4f-f229-4449-9d1d-578b6f6df20f" providerId="ADAL" clId="{3563CF63-221A-4D8A-B8AF-104F710276E0}" dt="2022-11-20T19:51:09.470" v="85" actId="20577"/>
        <pc:sldMkLst>
          <pc:docMk/>
          <pc:sldMk cId="3204802576" sldId="934"/>
        </pc:sldMkLst>
        <pc:spChg chg="mod">
          <ac:chgData name="Jain, Puneet" userId="75cd3f4f-f229-4449-9d1d-578b6f6df20f" providerId="ADAL" clId="{3563CF63-221A-4D8A-B8AF-104F710276E0}" dt="2022-11-20T19:48:43.617" v="59" actId="1076"/>
          <ac:spMkLst>
            <pc:docMk/>
            <pc:sldMk cId="3204802576" sldId="934"/>
            <ac:spMk id="2" creationId="{BD83F52A-3621-4544-9570-67A180D25B1B}"/>
          </ac:spMkLst>
        </pc:spChg>
        <pc:graphicFrameChg chg="mod modGraphic">
          <ac:chgData name="Jain, Puneet" userId="75cd3f4f-f229-4449-9d1d-578b6f6df20f" providerId="ADAL" clId="{3563CF63-221A-4D8A-B8AF-104F710276E0}" dt="2022-11-20T19:51:09.470" v="85" actId="20577"/>
          <ac:graphicFrameMkLst>
            <pc:docMk/>
            <pc:sldMk cId="3204802576" sldId="934"/>
            <ac:graphicFrameMk id="3" creationId="{967DC7A1-6DA2-4BEB-A9C9-BE5C747BEBF9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7739" cy="45345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023092" y="0"/>
            <a:ext cx="3077739" cy="45345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4948FFD-DDE0-4E13-8CF4-6D833C916B90}" type="datetimeFigureOut">
              <a:rPr lang="en-US" smtClean="0"/>
              <a:t>16-Feb-24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839788" y="1130300"/>
            <a:ext cx="5422900" cy="30495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10248" y="4349363"/>
            <a:ext cx="5681980" cy="355857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584188"/>
            <a:ext cx="3077739" cy="4534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023092" y="8584188"/>
            <a:ext cx="3077739" cy="4534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FD39E0-52DC-4E29-9B33-7D479C89A1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24321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839788" y="1130300"/>
            <a:ext cx="5422900" cy="304958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485831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839788" y="1130300"/>
            <a:ext cx="5422900" cy="304958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07131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839788" y="1130300"/>
            <a:ext cx="5422900" cy="304958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06783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839788" y="1130300"/>
            <a:ext cx="5422900" cy="304958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66919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1 White - plain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+mj-lt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68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5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9510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-1 Nokia Divider Master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18"/>
            <a:ext cx="11078400" cy="84635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769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/>
              <a:t>Click to edit headline</a:t>
            </a:r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2" hasCustomPrompt="1"/>
          </p:nvPr>
        </p:nvSpPr>
        <p:spPr>
          <a:xfrm>
            <a:off x="556804" y="1440000"/>
            <a:ext cx="110784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249511" indent="-249511">
              <a:spcBef>
                <a:spcPts val="0"/>
              </a:spcBef>
              <a:spcAft>
                <a:spcPts val="650"/>
              </a:spcAft>
              <a:buFont typeface="Nokia Pure Text Light" panose="020B0304040602060303" pitchFamily="34" charset="0"/>
              <a:buChar char="‑"/>
              <a:defRPr sz="1733" b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  <a:lvl2pPr marL="495577" indent="-246068">
              <a:spcBef>
                <a:spcPts val="0"/>
              </a:spcBef>
              <a:spcAft>
                <a:spcPts val="650"/>
              </a:spcAft>
              <a:buFont typeface="Nokia Pure Text Light" panose="020B0304040602060303" pitchFamily="34" charset="0"/>
              <a:buChar char="‑"/>
              <a:defRPr sz="1518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2pPr>
            <a:lvl3pPr marL="687271" indent="-185841">
              <a:spcBef>
                <a:spcPts val="0"/>
              </a:spcBef>
              <a:spcAft>
                <a:spcPts val="650"/>
              </a:spcAft>
              <a:buSzPct val="66000"/>
              <a:buFont typeface="Wingdings" panose="05000000000000000000" pitchFamily="2" charset="2"/>
              <a:buChar char="§"/>
              <a:defRPr sz="13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3pPr>
            <a:lvl4pPr marL="868982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5pPr>
            <a:lvl6pPr marL="1250650" indent="0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None/>
              <a:defRPr sz="868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500389" indent="0">
              <a:spcBef>
                <a:spcPts val="0"/>
              </a:spcBef>
              <a:spcAft>
                <a:spcPts val="650"/>
              </a:spcAft>
              <a:buNone/>
              <a:defRPr sz="759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750128" indent="0">
              <a:spcBef>
                <a:spcPts val="0"/>
              </a:spcBef>
              <a:spcAft>
                <a:spcPts val="650"/>
              </a:spcAft>
              <a:buNone/>
              <a:defRPr sz="65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01084" y="6198577"/>
            <a:ext cx="1345537" cy="566400"/>
          </a:xfrm>
          <a:prstGeom prst="rect">
            <a:avLst/>
          </a:prstGeom>
        </p:spPr>
      </p:pic>
      <p:sp>
        <p:nvSpPr>
          <p:cNvPr id="10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08483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650"/>
              </a:spcAft>
              <a:defRPr baseline="0"/>
            </a:lvl1pPr>
            <a:lvl2pPr>
              <a:spcAft>
                <a:spcPts val="650"/>
              </a:spcAft>
              <a:defRPr/>
            </a:lvl2pPr>
            <a:lvl3pPr>
              <a:spcAft>
                <a:spcPts val="650"/>
              </a:spcAft>
              <a:defRPr/>
            </a:lvl3pPr>
            <a:lvl4pPr>
              <a:spcAft>
                <a:spcPts val="650"/>
              </a:spcAft>
              <a:defRPr/>
            </a:lvl4pPr>
            <a:lvl5pPr>
              <a:spcAft>
                <a:spcPts val="65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557496" y="372353"/>
            <a:ext cx="10972801" cy="41571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557501" y="717056"/>
            <a:ext cx="10970199" cy="402167"/>
          </a:xfrm>
        </p:spPr>
        <p:txBody>
          <a:bodyPr/>
          <a:lstStyle>
            <a:lvl1pPr marL="0" indent="0">
              <a:buFont typeface="Arial"/>
              <a:buNone/>
              <a:defRPr sz="1951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="" xmlns:a16="http://schemas.microsoft.com/office/drawing/2014/main" id="{DCDED975-CFE7-49E4-ACAD-F0EA43FC8E8B}"/>
              </a:ext>
            </a:extLst>
          </p:cNvPr>
          <p:cNvSpPr/>
          <p:nvPr userDrawn="1"/>
        </p:nvSpPr>
        <p:spPr>
          <a:xfrm>
            <a:off x="1845582" y="6319707"/>
            <a:ext cx="2046914" cy="3355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8052" tIns="78052" rIns="78052" bIns="78052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fi-FI" sz="1300">
              <a:solidFill>
                <a:schemeClr val="bg1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672206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.2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="" xmlns:a16="http://schemas.microsoft.com/office/drawing/2014/main" id="{3A1D69DC-9F16-4CA4-A0E0-1872B8AD5D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Text Placeholder 12">
            <a:extLst>
              <a:ext uri="{FF2B5EF4-FFF2-40B4-BE49-F238E27FC236}">
                <a16:creationId xmlns="" xmlns:a16="http://schemas.microsoft.com/office/drawing/2014/main" id="{99A4E175-66C0-4DDD-AA07-5D4B03CEA1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+mj-lt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5" name="Text Placeholder 42">
            <a:extLst>
              <a:ext uri="{FF2B5EF4-FFF2-40B4-BE49-F238E27FC236}">
                <a16:creationId xmlns="" xmlns:a16="http://schemas.microsoft.com/office/drawing/2014/main" id="{F4102E0A-65A1-4E0C-ABCA-2CEBB8D5BF5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327022084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>
            <a:extLst>
              <a:ext uri="{FF2B5EF4-FFF2-40B4-BE49-F238E27FC236}">
                <a16:creationId xmlns="" xmlns:a16="http://schemas.microsoft.com/office/drawing/2014/main" id="{4EB823F2-CD38-4A2C-B19B-02C8CF0FADE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492" y="19"/>
            <a:ext cx="5145615" cy="6330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3" y="2130448"/>
            <a:ext cx="10363201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10045" y="3839308"/>
            <a:ext cx="8534401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95577" indent="0" algn="ctr">
              <a:buNone/>
              <a:defRPr/>
            </a:lvl2pPr>
            <a:lvl3pPr marL="991155" indent="0" algn="ctr">
              <a:buNone/>
              <a:defRPr/>
            </a:lvl3pPr>
            <a:lvl4pPr marL="1486731" indent="0" algn="ctr">
              <a:buNone/>
              <a:defRPr/>
            </a:lvl4pPr>
            <a:lvl5pPr marL="1982308" indent="0" algn="ctr">
              <a:buNone/>
              <a:defRPr/>
            </a:lvl5pPr>
            <a:lvl6pPr marL="2477886" indent="0" algn="ctr">
              <a:buNone/>
              <a:defRPr/>
            </a:lvl6pPr>
            <a:lvl7pPr marL="2973463" indent="0" algn="ctr">
              <a:buNone/>
              <a:defRPr/>
            </a:lvl7pPr>
            <a:lvl8pPr marL="3469041" indent="0" algn="ctr">
              <a:buNone/>
              <a:defRPr/>
            </a:lvl8pPr>
            <a:lvl9pPr marL="3964618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pic>
        <p:nvPicPr>
          <p:cNvPr id="7" name="Picture 1">
            <a:extLst>
              <a:ext uri="{FF2B5EF4-FFF2-40B4-BE49-F238E27FC236}">
                <a16:creationId xmlns="" xmlns:a16="http://schemas.microsoft.com/office/drawing/2014/main" id="{C5E5EFE4-EEED-4067-9F76-AC2A2D76691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406" y="0"/>
            <a:ext cx="1948374" cy="14927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13759811"/>
      </p:ext>
    </p:extLst>
  </p:cSld>
  <p:clrMapOvr>
    <a:masterClrMapping/>
  </p:clrMapOvr>
  <p:transition spd="slow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71684" indent="-371684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83555665"/>
      </p:ext>
    </p:extLst>
  </p:cSld>
  <p:clrMapOvr>
    <a:masterClrMapping/>
  </p:clrMapOvr>
  <p:transition spd="slow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45933555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+mn-lt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4" y="1440000"/>
            <a:ext cx="110784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+mn-lt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70461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able Placeholder 2"/>
          <p:cNvSpPr>
            <a:spLocks noGrp="1"/>
          </p:cNvSpPr>
          <p:nvPr>
            <p:ph type="tbl" sz="quarter" idx="13"/>
          </p:nvPr>
        </p:nvSpPr>
        <p:spPr>
          <a:xfrm>
            <a:off x="556804" y="1435200"/>
            <a:ext cx="11078400" cy="475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51572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10" name="SmartArt Placeholder 2"/>
          <p:cNvSpPr>
            <a:spLocks noGrp="1"/>
          </p:cNvSpPr>
          <p:nvPr>
            <p:ph type="dgm" sz="quarter" idx="14"/>
          </p:nvPr>
        </p:nvSpPr>
        <p:spPr>
          <a:xfrm>
            <a:off x="556804" y="1435200"/>
            <a:ext cx="11078400" cy="475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SmartArt graphic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27909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2" y="1440000"/>
            <a:ext cx="53472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6288002" y="1440000"/>
            <a:ext cx="53472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3842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6288002" y="1440000"/>
            <a:ext cx="53472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5" name="Table Placeholder 4"/>
          <p:cNvSpPr>
            <a:spLocks noGrp="1"/>
          </p:cNvSpPr>
          <p:nvPr>
            <p:ph type="tbl" sz="quarter" idx="14"/>
          </p:nvPr>
        </p:nvSpPr>
        <p:spPr>
          <a:xfrm>
            <a:off x="556802" y="1440000"/>
            <a:ext cx="5347201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noProof="0"/>
              <a:t>Click icon to add table</a:t>
            </a:r>
          </a:p>
        </p:txBody>
      </p:sp>
      <p:sp>
        <p:nvSpPr>
          <p:cNvPr id="7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96453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0" y="1440000"/>
            <a:ext cx="34560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4367809" y="1440000"/>
            <a:ext cx="34560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8179200" y="1440000"/>
            <a:ext cx="34560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1699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sz="quarter" idx="15"/>
          </p:nvPr>
        </p:nvSpPr>
        <p:spPr>
          <a:xfrm>
            <a:off x="556415" y="1440000"/>
            <a:ext cx="34560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4" name="Table Placeholder 2"/>
          <p:cNvSpPr>
            <a:spLocks noGrp="1"/>
          </p:cNvSpPr>
          <p:nvPr>
            <p:ph type="tbl" sz="quarter" idx="16"/>
          </p:nvPr>
        </p:nvSpPr>
        <p:spPr>
          <a:xfrm>
            <a:off x="8176563" y="1440000"/>
            <a:ext cx="34560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5" name="Table Placeholder 2"/>
          <p:cNvSpPr>
            <a:spLocks noGrp="1"/>
          </p:cNvSpPr>
          <p:nvPr>
            <p:ph type="tbl" sz="quarter" idx="17"/>
          </p:nvPr>
        </p:nvSpPr>
        <p:spPr>
          <a:xfrm>
            <a:off x="4365173" y="1440000"/>
            <a:ext cx="34560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52853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5 White - four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3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3408005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6259203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9110405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75826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.jpeg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Placeholder 6"/>
          <p:cNvSpPr>
            <a:spLocks noGrp="1"/>
          </p:cNvSpPr>
          <p:nvPr>
            <p:ph type="title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 noProof="0"/>
              <a:t>Click</a:t>
            </a:r>
            <a:r>
              <a:rPr lang="en-US"/>
              <a:t> to edit Master title slide</a:t>
            </a:r>
          </a:p>
        </p:txBody>
      </p:sp>
      <p:sp>
        <p:nvSpPr>
          <p:cNvPr id="21" name="Slide Number Placeholder 5"/>
          <p:cNvSpPr txBox="1">
            <a:spLocks/>
          </p:cNvSpPr>
          <p:nvPr userDrawn="1"/>
        </p:nvSpPr>
        <p:spPr>
          <a:xfrm>
            <a:off x="558806" y="6452039"/>
            <a:ext cx="336001" cy="133563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68" smtClean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sz="1084" dirty="0">
              <a:solidFill>
                <a:schemeClr val="tx2"/>
              </a:solidFill>
              <a:latin typeface="Arial" panose="020B0604020202020204" pitchFamily="34" charset="0"/>
              <a:ea typeface="Nokia Pure Text Light" panose="020B0304040602060303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58771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2" r:id="rId11"/>
    <p:sldLayoutId id="2147483673" r:id="rId12"/>
  </p:sldLayoutIdLst>
  <p:hf hdr="0" dt="0"/>
  <p:txStyles>
    <p:titleStyle>
      <a:lvl1pPr algn="l" defTabSz="991155" rtl="0" eaLnBrk="1" latinLnBrk="0" hangingPunct="1">
        <a:spcBef>
          <a:spcPct val="0"/>
        </a:spcBef>
        <a:buNone/>
        <a:defRPr sz="2167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71684" indent="-371684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3469" kern="1200">
          <a:solidFill>
            <a:schemeClr val="tx1"/>
          </a:solidFill>
          <a:latin typeface="+mn-lt"/>
          <a:ea typeface="+mn-ea"/>
          <a:cs typeface="+mn-cs"/>
        </a:defRPr>
      </a:lvl1pPr>
      <a:lvl2pPr marL="805312" indent="-309735" algn="l" defTabSz="991155" rtl="0" eaLnBrk="1" latinLnBrk="0" hangingPunct="1">
        <a:spcBef>
          <a:spcPct val="20000"/>
        </a:spcBef>
        <a:buFont typeface="Arial" panose="020B0604020202020204" pitchFamily="34" charset="0"/>
        <a:buChar char="–"/>
        <a:defRPr sz="3034" kern="1200">
          <a:solidFill>
            <a:schemeClr val="tx1"/>
          </a:solidFill>
          <a:latin typeface="+mn-lt"/>
          <a:ea typeface="+mn-ea"/>
          <a:cs typeface="+mn-cs"/>
        </a:defRPr>
      </a:lvl2pPr>
      <a:lvl3pPr marL="1238943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602" kern="1200">
          <a:solidFill>
            <a:schemeClr val="tx1"/>
          </a:solidFill>
          <a:latin typeface="+mn-lt"/>
          <a:ea typeface="+mn-ea"/>
          <a:cs typeface="+mn-cs"/>
        </a:defRPr>
      </a:lvl3pPr>
      <a:lvl4pPr marL="1734520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–"/>
        <a:defRPr sz="2167" kern="1200">
          <a:solidFill>
            <a:schemeClr val="tx1"/>
          </a:solidFill>
          <a:latin typeface="+mn-lt"/>
          <a:ea typeface="+mn-ea"/>
          <a:cs typeface="+mn-cs"/>
        </a:defRPr>
      </a:lvl4pPr>
      <a:lvl5pPr marL="2230097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»"/>
        <a:defRPr sz="2167" kern="1200">
          <a:solidFill>
            <a:schemeClr val="tx1"/>
          </a:solidFill>
          <a:latin typeface="+mn-lt"/>
          <a:ea typeface="+mn-ea"/>
          <a:cs typeface="+mn-cs"/>
        </a:defRPr>
      </a:lvl5pPr>
      <a:lvl6pPr marL="2725674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6pPr>
      <a:lvl7pPr marL="3221252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7pPr>
      <a:lvl8pPr marL="3716829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8pPr>
      <a:lvl9pPr marL="4212406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1pPr>
      <a:lvl2pPr marL="495577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2pPr>
      <a:lvl3pPr marL="991155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3pPr>
      <a:lvl4pPr marL="148673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4pPr>
      <a:lvl5pPr marL="198230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5pPr>
      <a:lvl6pPr marL="2477886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6pPr>
      <a:lvl7pPr marL="2973463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7pPr>
      <a:lvl8pPr marL="346904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8pPr>
      <a:lvl9pPr marL="396461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="" xmlns:a16="http://schemas.microsoft.com/office/drawing/2014/main" id="{6F88378C-9D96-42E8-92CD-8526DDBF4F3C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1750488" y="228600"/>
            <a:ext cx="8005233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="" xmlns:a16="http://schemas.microsoft.com/office/drawing/2014/main" id="{49C4EDCB-B938-42B8-9865-939F84368B6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47703" y="1454152"/>
            <a:ext cx="11184467" cy="4830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030" name="Rectangle 15">
            <a:extLst>
              <a:ext uri="{FF2B5EF4-FFF2-40B4-BE49-F238E27FC236}">
                <a16:creationId xmlns="" xmlns:a16="http://schemas.microsoft.com/office/drawing/2014/main" id="{7ECE1BFA-4997-4EE5-ADD7-5FC157887269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448305" y="3304123"/>
            <a:ext cx="1042273" cy="2591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84" dirty="0">
                <a:solidFill>
                  <a:schemeClr val="bg1"/>
                </a:solidFill>
              </a:rPr>
              <a:t>© 3GPP 2012</a:t>
            </a:r>
            <a:endParaRPr lang="en-GB" altLang="en-US" sz="1084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="" xmlns:a16="http://schemas.microsoft.com/office/drawing/2014/main" id="{E1B2C798-C6B2-4522-A8CF-E337BBB7A7E8}"/>
              </a:ext>
            </a:extLst>
          </p:cNvPr>
          <p:cNvSpPr txBox="1">
            <a:spLocks/>
          </p:cNvSpPr>
          <p:nvPr userDrawn="1"/>
        </p:nvSpPr>
        <p:spPr>
          <a:xfrm>
            <a:off x="11816871" y="6644545"/>
            <a:ext cx="336001" cy="133563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68" smtClean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sz="1084" dirty="0">
              <a:solidFill>
                <a:schemeClr val="tx2"/>
              </a:solidFill>
              <a:latin typeface="Arial" panose="020B0604020202020204" pitchFamily="34" charset="0"/>
              <a:ea typeface="Nokia Pure Text Light" panose="020B0304040602060303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303396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  <p:sldLayoutId id="2147483693" r:id="rId2"/>
    <p:sldLayoutId id="2147483694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5pPr>
      <a:lvl6pPr marL="495577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6pPr>
      <a:lvl7pPr marL="991155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7pPr>
      <a:lvl8pPr marL="1486731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8pPr>
      <a:lvl9pPr marL="1982308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9pPr>
    </p:titleStyle>
    <p:bodyStyle>
      <a:lvl1pPr marL="371684" indent="-371684" algn="l" rtl="0" eaLnBrk="0" fontAlgn="base" hangingPunct="0">
        <a:spcBef>
          <a:spcPct val="20000"/>
        </a:spcBef>
        <a:spcAft>
          <a:spcPct val="0"/>
        </a:spcAft>
        <a:buBlip>
          <a:blip r:embed="rId5"/>
        </a:buBlip>
        <a:defRPr sz="3034">
          <a:solidFill>
            <a:schemeClr val="tx1"/>
          </a:solidFill>
          <a:latin typeface="+mn-lt"/>
          <a:ea typeface="+mn-ea"/>
          <a:cs typeface="+mn-cs"/>
        </a:defRPr>
      </a:lvl1pPr>
      <a:lvl2pPr marL="805312" indent="-309735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602">
          <a:solidFill>
            <a:schemeClr val="tx1"/>
          </a:solidFill>
          <a:latin typeface="+mn-lt"/>
        </a:defRPr>
      </a:lvl2pPr>
      <a:lvl3pPr marL="1238943" indent="-247788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167">
          <a:solidFill>
            <a:schemeClr val="tx1"/>
          </a:solidFill>
          <a:latin typeface="+mn-lt"/>
        </a:defRPr>
      </a:lvl3pPr>
      <a:lvl4pPr marL="1734520" indent="-247788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167">
          <a:solidFill>
            <a:schemeClr val="tx1"/>
          </a:solidFill>
          <a:latin typeface="+mn-lt"/>
        </a:defRPr>
      </a:lvl4pPr>
      <a:lvl5pPr marL="2230097" indent="-247788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733">
          <a:solidFill>
            <a:schemeClr val="tx1"/>
          </a:solidFill>
          <a:latin typeface="+mn-lt"/>
        </a:defRPr>
      </a:lvl5pPr>
      <a:lvl6pPr marL="2725674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6pPr>
      <a:lvl7pPr marL="3221252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7pPr>
      <a:lvl8pPr marL="3716829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8pPr>
      <a:lvl9pPr marL="4212406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1pPr>
      <a:lvl2pPr marL="495577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2pPr>
      <a:lvl3pPr marL="991155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3pPr>
      <a:lvl4pPr marL="148673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4pPr>
      <a:lvl5pPr marL="198230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5pPr>
      <a:lvl6pPr marL="2477886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6pPr>
      <a:lvl7pPr marL="2973463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7pPr>
      <a:lvl8pPr marL="346904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8pPr>
      <a:lvl9pPr marL="396461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D5F8CA0F-D8F1-4A1D-B054-9C9D5323BB3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SA2 Work Planning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D0131E32-5769-4333-B8D6-800B757A4D6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61410" y="3568414"/>
            <a:ext cx="9669180" cy="1424938"/>
          </a:xfrm>
        </p:spPr>
        <p:txBody>
          <a:bodyPr/>
          <a:lstStyle/>
          <a:p>
            <a:r>
              <a:rPr lang="en-US" dirty="0" smtClean="0"/>
              <a:t>Andy Bennett</a:t>
            </a:r>
            <a:endParaRPr lang="en-US" dirty="0"/>
          </a:p>
          <a:p>
            <a:r>
              <a:rPr lang="en-US" dirty="0"/>
              <a:t>SA2 Chair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BD4C07CE-5B29-4702-9D1C-D0C398AA13C3}"/>
              </a:ext>
            </a:extLst>
          </p:cNvPr>
          <p:cNvSpPr txBox="1"/>
          <p:nvPr/>
        </p:nvSpPr>
        <p:spPr>
          <a:xfrm>
            <a:off x="5622284" y="822255"/>
            <a:ext cx="6460672" cy="6323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hangingPunct="0">
              <a:spcAft>
                <a:spcPts val="732"/>
              </a:spcAft>
              <a:tabLst>
                <a:tab pos="4975666" algn="r"/>
              </a:tabLst>
            </a:pPr>
            <a:r>
              <a:rPr lang="en-GB" sz="1463" b="1" dirty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SA WG2 Meeting #</a:t>
            </a:r>
            <a:r>
              <a:rPr lang="en-GB" sz="1463" b="1" dirty="0" smtClean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161 Athens</a:t>
            </a:r>
            <a:r>
              <a:rPr lang="en-GB" sz="1463" b="1" dirty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	</a:t>
            </a:r>
            <a:r>
              <a:rPr lang="en-GB" sz="1463" b="1" dirty="0" smtClean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S2-2402207</a:t>
            </a:r>
            <a:endParaRPr lang="en-US" sz="976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r>
              <a:rPr lang="en-GB" sz="1463" b="1" dirty="0" smtClean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February 26</a:t>
            </a:r>
            <a:r>
              <a:rPr lang="en-GB" sz="1463" b="1" baseline="30000" dirty="0" smtClean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th</a:t>
            </a:r>
            <a:r>
              <a:rPr lang="en-GB" sz="1463" b="1" dirty="0" smtClean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 – March 1</a:t>
            </a:r>
            <a:r>
              <a:rPr lang="en-GB" sz="1463" b="1" baseline="30000" dirty="0" smtClean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st</a:t>
            </a:r>
            <a:r>
              <a:rPr lang="en-GB" sz="1463" b="1" dirty="0" smtClean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, 2024</a:t>
            </a:r>
            <a:endParaRPr lang="en-US" sz="1463" dirty="0"/>
          </a:p>
        </p:txBody>
      </p:sp>
    </p:spTree>
    <p:extLst>
      <p:ext uri="{BB962C8B-B14F-4D97-AF65-F5344CB8AC3E}">
        <p14:creationId xmlns:p14="http://schemas.microsoft.com/office/powerpoint/2010/main" val="399343419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50254" y="370682"/>
            <a:ext cx="9517514" cy="519931"/>
          </a:xfrm>
        </p:spPr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Rel-19 timelines</a:t>
            </a:r>
            <a:endParaRPr lang="en-US" dirty="0">
              <a:solidFill>
                <a:schemeClr val="tx1"/>
              </a:solidFill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1136021" y="1382802"/>
            <a:ext cx="9572131" cy="4804865"/>
            <a:chOff x="40410" y="785284"/>
            <a:chExt cx="11773222" cy="5909734"/>
          </a:xfrm>
        </p:grpSpPr>
        <p:cxnSp>
          <p:nvCxnSpPr>
            <p:cNvPr id="74" name="Straight Connector 114"/>
            <p:cNvCxnSpPr>
              <a:cxnSpLocks noChangeShapeType="1"/>
            </p:cNvCxnSpPr>
            <p:nvPr/>
          </p:nvCxnSpPr>
          <p:spPr bwMode="auto">
            <a:xfrm>
              <a:off x="9988551" y="1576918"/>
              <a:ext cx="0" cy="4832349"/>
            </a:xfrm>
            <a:prstGeom prst="line">
              <a:avLst/>
            </a:prstGeom>
            <a:noFill/>
            <a:ln w="28575" algn="ctr">
              <a:solidFill>
                <a:schemeClr val="accent3"/>
              </a:solidFill>
              <a:round/>
              <a:headEnd/>
              <a:tailEnd/>
            </a:ln>
          </p:spPr>
        </p:cxnSp>
        <p:cxnSp>
          <p:nvCxnSpPr>
            <p:cNvPr id="75" name="Straight Connector 114"/>
            <p:cNvCxnSpPr>
              <a:cxnSpLocks noChangeShapeType="1"/>
            </p:cNvCxnSpPr>
            <p:nvPr/>
          </p:nvCxnSpPr>
          <p:spPr bwMode="auto">
            <a:xfrm>
              <a:off x="6362700" y="1524000"/>
              <a:ext cx="0" cy="4885267"/>
            </a:xfrm>
            <a:prstGeom prst="line">
              <a:avLst/>
            </a:prstGeom>
            <a:noFill/>
            <a:ln w="28575" algn="ctr">
              <a:solidFill>
                <a:schemeClr val="accent3"/>
              </a:solidFill>
              <a:round/>
              <a:headEnd/>
              <a:tailEnd/>
            </a:ln>
          </p:spPr>
        </p:cxnSp>
        <p:cxnSp>
          <p:nvCxnSpPr>
            <p:cNvPr id="80" name="Straight Connector 114"/>
            <p:cNvCxnSpPr>
              <a:cxnSpLocks noChangeShapeType="1"/>
            </p:cNvCxnSpPr>
            <p:nvPr/>
          </p:nvCxnSpPr>
          <p:spPr bwMode="auto">
            <a:xfrm flipH="1">
              <a:off x="2705100" y="1526118"/>
              <a:ext cx="19051" cy="4883149"/>
            </a:xfrm>
            <a:prstGeom prst="line">
              <a:avLst/>
            </a:prstGeom>
            <a:noFill/>
            <a:ln w="28575" algn="ctr">
              <a:solidFill>
                <a:schemeClr val="accent3"/>
              </a:solidFill>
              <a:round/>
              <a:headEnd/>
              <a:tailEnd/>
            </a:ln>
          </p:spPr>
        </p:cxnSp>
        <p:sp>
          <p:nvSpPr>
            <p:cNvPr id="81" name="TextBox 86"/>
            <p:cNvSpPr txBox="1">
              <a:spLocks noChangeArrowheads="1"/>
            </p:cNvSpPr>
            <p:nvPr/>
          </p:nvSpPr>
          <p:spPr bwMode="auto">
            <a:xfrm>
              <a:off x="1564758" y="1126067"/>
              <a:ext cx="739748" cy="2572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  <a:buNone/>
              </a:pPr>
              <a:r>
                <a:rPr lang="en-GB" altLang="en-US" sz="759">
                  <a:solidFill>
                    <a:prstClr val="black"/>
                  </a:solidFill>
                  <a:latin typeface="Montserrat"/>
                </a:rPr>
                <a:t>TSG#101</a:t>
              </a:r>
            </a:p>
          </p:txBody>
        </p:sp>
        <p:cxnSp>
          <p:nvCxnSpPr>
            <p:cNvPr id="82" name="Straight Connector 115"/>
            <p:cNvCxnSpPr>
              <a:cxnSpLocks noChangeShapeType="1"/>
            </p:cNvCxnSpPr>
            <p:nvPr/>
          </p:nvCxnSpPr>
          <p:spPr bwMode="auto">
            <a:xfrm>
              <a:off x="3621617" y="1576918"/>
              <a:ext cx="0" cy="4965700"/>
            </a:xfrm>
            <a:prstGeom prst="line">
              <a:avLst/>
            </a:prstGeom>
            <a:noFill/>
            <a:ln w="9525" algn="ctr">
              <a:solidFill>
                <a:schemeClr val="accent3"/>
              </a:solidFill>
              <a:prstDash val="dash"/>
              <a:round/>
              <a:headEnd/>
              <a:tailEnd/>
            </a:ln>
          </p:spPr>
        </p:cxnSp>
        <p:cxnSp>
          <p:nvCxnSpPr>
            <p:cNvPr id="83" name="Straight Connector 114"/>
            <p:cNvCxnSpPr>
              <a:cxnSpLocks noChangeShapeType="1"/>
            </p:cNvCxnSpPr>
            <p:nvPr/>
          </p:nvCxnSpPr>
          <p:spPr bwMode="auto">
            <a:xfrm>
              <a:off x="391584" y="1608667"/>
              <a:ext cx="0" cy="5071533"/>
            </a:xfrm>
            <a:prstGeom prst="line">
              <a:avLst/>
            </a:prstGeom>
            <a:noFill/>
            <a:ln w="9525" algn="ctr">
              <a:solidFill>
                <a:schemeClr val="accent3"/>
              </a:solidFill>
              <a:prstDash val="dash"/>
              <a:round/>
              <a:headEnd/>
              <a:tailEnd/>
            </a:ln>
          </p:spPr>
        </p:cxnSp>
        <p:cxnSp>
          <p:nvCxnSpPr>
            <p:cNvPr id="84" name="Straight Connector 114"/>
            <p:cNvCxnSpPr>
              <a:cxnSpLocks noChangeShapeType="1"/>
            </p:cNvCxnSpPr>
            <p:nvPr/>
          </p:nvCxnSpPr>
          <p:spPr bwMode="auto">
            <a:xfrm>
              <a:off x="1900767" y="1576918"/>
              <a:ext cx="0" cy="4965700"/>
            </a:xfrm>
            <a:prstGeom prst="line">
              <a:avLst/>
            </a:prstGeom>
            <a:noFill/>
            <a:ln w="9525" algn="ctr">
              <a:solidFill>
                <a:schemeClr val="accent3"/>
              </a:solidFill>
              <a:prstDash val="dash"/>
              <a:round/>
              <a:headEnd/>
              <a:tailEnd/>
            </a:ln>
          </p:spPr>
        </p:cxnSp>
        <p:cxnSp>
          <p:nvCxnSpPr>
            <p:cNvPr id="85" name="Straight Connector 114"/>
            <p:cNvCxnSpPr>
              <a:cxnSpLocks noChangeShapeType="1"/>
            </p:cNvCxnSpPr>
            <p:nvPr/>
          </p:nvCxnSpPr>
          <p:spPr bwMode="auto">
            <a:xfrm>
              <a:off x="10759017" y="1576918"/>
              <a:ext cx="0" cy="5075767"/>
            </a:xfrm>
            <a:prstGeom prst="line">
              <a:avLst/>
            </a:prstGeom>
            <a:noFill/>
            <a:ln w="9525" algn="ctr">
              <a:solidFill>
                <a:schemeClr val="accent3"/>
              </a:solidFill>
              <a:prstDash val="dash"/>
              <a:round/>
              <a:headEnd/>
              <a:tailEnd/>
            </a:ln>
          </p:spPr>
        </p:cxnSp>
        <p:cxnSp>
          <p:nvCxnSpPr>
            <p:cNvPr id="86" name="Straight Connector 114"/>
            <p:cNvCxnSpPr>
              <a:cxnSpLocks noChangeShapeType="1"/>
            </p:cNvCxnSpPr>
            <p:nvPr/>
          </p:nvCxnSpPr>
          <p:spPr bwMode="auto">
            <a:xfrm>
              <a:off x="9101667" y="1576917"/>
              <a:ext cx="0" cy="5003800"/>
            </a:xfrm>
            <a:prstGeom prst="line">
              <a:avLst/>
            </a:prstGeom>
            <a:noFill/>
            <a:ln w="9525" algn="ctr">
              <a:solidFill>
                <a:schemeClr val="accent3"/>
              </a:solidFill>
              <a:prstDash val="dash"/>
              <a:round/>
              <a:headEnd/>
              <a:tailEnd/>
            </a:ln>
          </p:spPr>
        </p:cxnSp>
        <p:cxnSp>
          <p:nvCxnSpPr>
            <p:cNvPr id="87" name="Straight Connector 114"/>
            <p:cNvCxnSpPr>
              <a:cxnSpLocks noChangeShapeType="1"/>
            </p:cNvCxnSpPr>
            <p:nvPr/>
          </p:nvCxnSpPr>
          <p:spPr bwMode="auto">
            <a:xfrm>
              <a:off x="7245351" y="1576918"/>
              <a:ext cx="0" cy="4965700"/>
            </a:xfrm>
            <a:prstGeom prst="line">
              <a:avLst/>
            </a:prstGeom>
            <a:noFill/>
            <a:ln w="9525" algn="ctr">
              <a:solidFill>
                <a:schemeClr val="accent3"/>
              </a:solidFill>
              <a:prstDash val="dash"/>
              <a:round/>
              <a:headEnd/>
              <a:tailEnd/>
            </a:ln>
          </p:spPr>
        </p:cxnSp>
        <p:cxnSp>
          <p:nvCxnSpPr>
            <p:cNvPr id="88" name="Straight Connector 114"/>
            <p:cNvCxnSpPr>
              <a:cxnSpLocks noChangeShapeType="1"/>
            </p:cNvCxnSpPr>
            <p:nvPr/>
          </p:nvCxnSpPr>
          <p:spPr bwMode="auto">
            <a:xfrm>
              <a:off x="8174567" y="1576918"/>
              <a:ext cx="0" cy="4965700"/>
            </a:xfrm>
            <a:prstGeom prst="line">
              <a:avLst/>
            </a:prstGeom>
            <a:noFill/>
            <a:ln w="9525" algn="ctr">
              <a:solidFill>
                <a:schemeClr val="accent3"/>
              </a:solidFill>
              <a:prstDash val="dash"/>
              <a:round/>
              <a:headEnd/>
              <a:tailEnd/>
            </a:ln>
          </p:spPr>
        </p:cxnSp>
        <p:cxnSp>
          <p:nvCxnSpPr>
            <p:cNvPr id="89" name="Straight Connector 114"/>
            <p:cNvCxnSpPr>
              <a:cxnSpLocks noChangeShapeType="1"/>
            </p:cNvCxnSpPr>
            <p:nvPr/>
          </p:nvCxnSpPr>
          <p:spPr bwMode="auto">
            <a:xfrm>
              <a:off x="5568951" y="1576918"/>
              <a:ext cx="0" cy="4965700"/>
            </a:xfrm>
            <a:prstGeom prst="line">
              <a:avLst/>
            </a:prstGeom>
            <a:noFill/>
            <a:ln w="9525" algn="ctr">
              <a:solidFill>
                <a:schemeClr val="accent3"/>
              </a:solidFill>
              <a:prstDash val="dash"/>
              <a:round/>
              <a:headEnd/>
              <a:tailEnd/>
            </a:ln>
          </p:spPr>
        </p:cxnSp>
        <p:cxnSp>
          <p:nvCxnSpPr>
            <p:cNvPr id="90" name="Straight Connector 114"/>
            <p:cNvCxnSpPr>
              <a:cxnSpLocks noChangeShapeType="1"/>
            </p:cNvCxnSpPr>
            <p:nvPr/>
          </p:nvCxnSpPr>
          <p:spPr bwMode="auto">
            <a:xfrm>
              <a:off x="4548717" y="1576918"/>
              <a:ext cx="0" cy="4965700"/>
            </a:xfrm>
            <a:prstGeom prst="line">
              <a:avLst/>
            </a:prstGeom>
            <a:noFill/>
            <a:ln w="9525" algn="ctr">
              <a:solidFill>
                <a:schemeClr val="accent3"/>
              </a:solidFill>
              <a:prstDash val="dash"/>
              <a:round/>
              <a:headEnd/>
              <a:tailEnd/>
            </a:ln>
          </p:spPr>
        </p:cxnSp>
        <p:cxnSp>
          <p:nvCxnSpPr>
            <p:cNvPr id="91" name="Straight Connector 114"/>
            <p:cNvCxnSpPr>
              <a:cxnSpLocks noChangeShapeType="1"/>
            </p:cNvCxnSpPr>
            <p:nvPr/>
          </p:nvCxnSpPr>
          <p:spPr bwMode="auto">
            <a:xfrm>
              <a:off x="11470217" y="1581151"/>
              <a:ext cx="0" cy="5071533"/>
            </a:xfrm>
            <a:prstGeom prst="line">
              <a:avLst/>
            </a:prstGeom>
            <a:noFill/>
            <a:ln w="9525" algn="ctr">
              <a:solidFill>
                <a:schemeClr val="accent3"/>
              </a:solidFill>
              <a:prstDash val="dash"/>
              <a:round/>
              <a:headEnd/>
              <a:tailEnd/>
            </a:ln>
          </p:spPr>
        </p:cxnSp>
        <p:sp>
          <p:nvSpPr>
            <p:cNvPr id="92" name="TextBox 1"/>
            <p:cNvSpPr txBox="1">
              <a:spLocks noChangeArrowheads="1"/>
            </p:cNvSpPr>
            <p:nvPr/>
          </p:nvSpPr>
          <p:spPr bwMode="auto">
            <a:xfrm>
              <a:off x="1011766" y="5973233"/>
              <a:ext cx="2226342" cy="216168"/>
            </a:xfrm>
            <a:prstGeom prst="rect">
              <a:avLst/>
            </a:prstGeom>
            <a:ln w="3175"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wrap="none">
              <a:spAutoFit/>
            </a:bodyPr>
            <a:lstStyle/>
            <a:p>
              <a:pPr defTabSz="991185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GB" altLang="en-US" sz="542" b="1" dirty="0">
                  <a:solidFill>
                    <a:prstClr val="black"/>
                  </a:solidFill>
                  <a:latin typeface="Montserrat" panose="00000500000000000000" pitchFamily="50" charset="0"/>
                </a:rPr>
                <a:t>Note</a:t>
              </a:r>
              <a:r>
                <a:rPr lang="en-GB" altLang="en-US" sz="542" dirty="0">
                  <a:solidFill>
                    <a:prstClr val="black"/>
                  </a:solidFill>
                  <a:latin typeface="Montserrat" panose="00000500000000000000" pitchFamily="50" charset="0"/>
                </a:rPr>
                <a:t>: All starting dates are indicative</a:t>
              </a:r>
            </a:p>
          </p:txBody>
        </p:sp>
        <p:sp>
          <p:nvSpPr>
            <p:cNvPr id="93" name="TextBox 86"/>
            <p:cNvSpPr txBox="1">
              <a:spLocks noChangeArrowheads="1"/>
            </p:cNvSpPr>
            <p:nvPr/>
          </p:nvSpPr>
          <p:spPr bwMode="auto">
            <a:xfrm>
              <a:off x="2306651" y="1126067"/>
              <a:ext cx="739748" cy="2572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  <a:buNone/>
              </a:pPr>
              <a:r>
                <a:rPr lang="en-GB" altLang="en-US" sz="759">
                  <a:solidFill>
                    <a:prstClr val="black"/>
                  </a:solidFill>
                  <a:latin typeface="Montserrat"/>
                </a:rPr>
                <a:t>TSG#102</a:t>
              </a:r>
              <a:endParaRPr lang="en-GB" altLang="en-US" sz="433">
                <a:solidFill>
                  <a:prstClr val="black"/>
                </a:solidFill>
                <a:latin typeface="Montserrat"/>
              </a:endParaRPr>
            </a:p>
          </p:txBody>
        </p:sp>
        <p:sp>
          <p:nvSpPr>
            <p:cNvPr id="94" name="TextBox 86"/>
            <p:cNvSpPr txBox="1">
              <a:spLocks noChangeArrowheads="1"/>
            </p:cNvSpPr>
            <p:nvPr/>
          </p:nvSpPr>
          <p:spPr bwMode="auto">
            <a:xfrm>
              <a:off x="3205176" y="1126067"/>
              <a:ext cx="739748" cy="2572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  <a:buNone/>
              </a:pPr>
              <a:r>
                <a:rPr lang="en-GB" altLang="en-US" sz="759">
                  <a:solidFill>
                    <a:prstClr val="black"/>
                  </a:solidFill>
                  <a:latin typeface="Montserrat"/>
                </a:rPr>
                <a:t>TSG#103</a:t>
              </a:r>
              <a:endParaRPr lang="en-GB" altLang="en-US" sz="433">
                <a:solidFill>
                  <a:prstClr val="black"/>
                </a:solidFill>
                <a:latin typeface="Montserrat"/>
              </a:endParaRPr>
            </a:p>
          </p:txBody>
        </p:sp>
        <p:sp>
          <p:nvSpPr>
            <p:cNvPr id="95" name="TextBox 86"/>
            <p:cNvSpPr txBox="1">
              <a:spLocks noChangeArrowheads="1"/>
            </p:cNvSpPr>
            <p:nvPr/>
          </p:nvSpPr>
          <p:spPr bwMode="auto">
            <a:xfrm>
              <a:off x="4164026" y="1126067"/>
              <a:ext cx="739748" cy="2572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  <a:buNone/>
              </a:pPr>
              <a:r>
                <a:rPr lang="en-GB" altLang="en-US" sz="759">
                  <a:solidFill>
                    <a:prstClr val="black"/>
                  </a:solidFill>
                  <a:latin typeface="Montserrat"/>
                </a:rPr>
                <a:t>TSG#104</a:t>
              </a:r>
              <a:endParaRPr lang="en-GB" altLang="en-US" sz="433">
                <a:solidFill>
                  <a:prstClr val="black"/>
                </a:solidFill>
                <a:latin typeface="Montserrat"/>
              </a:endParaRPr>
            </a:p>
          </p:txBody>
        </p:sp>
        <p:sp>
          <p:nvSpPr>
            <p:cNvPr id="96" name="TextBox 86"/>
            <p:cNvSpPr txBox="1">
              <a:spLocks noChangeArrowheads="1"/>
            </p:cNvSpPr>
            <p:nvPr/>
          </p:nvSpPr>
          <p:spPr bwMode="auto">
            <a:xfrm>
              <a:off x="5199076" y="1126067"/>
              <a:ext cx="739748" cy="2572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  <a:buNone/>
              </a:pPr>
              <a:r>
                <a:rPr lang="en-GB" altLang="en-US" sz="759">
                  <a:solidFill>
                    <a:prstClr val="black"/>
                  </a:solidFill>
                  <a:latin typeface="Montserrat"/>
                </a:rPr>
                <a:t>TSG#105</a:t>
              </a:r>
              <a:endParaRPr lang="en-GB" altLang="en-US" sz="433">
                <a:solidFill>
                  <a:prstClr val="black"/>
                </a:solidFill>
                <a:latin typeface="Montserrat"/>
              </a:endParaRPr>
            </a:p>
          </p:txBody>
        </p:sp>
        <p:sp>
          <p:nvSpPr>
            <p:cNvPr id="97" name="TextBox 86"/>
            <p:cNvSpPr txBox="1">
              <a:spLocks noChangeArrowheads="1"/>
            </p:cNvSpPr>
            <p:nvPr/>
          </p:nvSpPr>
          <p:spPr bwMode="auto">
            <a:xfrm>
              <a:off x="5963193" y="1126067"/>
              <a:ext cx="739748" cy="2572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  <a:buNone/>
              </a:pPr>
              <a:r>
                <a:rPr lang="en-GB" altLang="en-US" sz="759">
                  <a:solidFill>
                    <a:prstClr val="black"/>
                  </a:solidFill>
                  <a:latin typeface="Montserrat"/>
                </a:rPr>
                <a:t>TSG#106</a:t>
              </a:r>
              <a:endParaRPr lang="en-GB" altLang="en-US" sz="433">
                <a:solidFill>
                  <a:prstClr val="black"/>
                </a:solidFill>
                <a:latin typeface="Montserrat"/>
              </a:endParaRPr>
            </a:p>
          </p:txBody>
        </p:sp>
        <p:sp>
          <p:nvSpPr>
            <p:cNvPr id="98" name="TextBox 86"/>
            <p:cNvSpPr txBox="1">
              <a:spLocks noChangeArrowheads="1"/>
            </p:cNvSpPr>
            <p:nvPr/>
          </p:nvSpPr>
          <p:spPr bwMode="auto">
            <a:xfrm>
              <a:off x="6861718" y="1126067"/>
              <a:ext cx="739748" cy="2572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  <a:buNone/>
              </a:pPr>
              <a:r>
                <a:rPr lang="en-GB" altLang="en-US" sz="759">
                  <a:solidFill>
                    <a:prstClr val="black"/>
                  </a:solidFill>
                  <a:latin typeface="Montserrat"/>
                </a:rPr>
                <a:t>TSG#107</a:t>
              </a:r>
              <a:endParaRPr lang="en-GB" altLang="en-US" sz="433">
                <a:solidFill>
                  <a:prstClr val="black"/>
                </a:solidFill>
                <a:latin typeface="Montserrat"/>
              </a:endParaRPr>
            </a:p>
          </p:txBody>
        </p:sp>
        <p:sp>
          <p:nvSpPr>
            <p:cNvPr id="99" name="TextBox 86"/>
            <p:cNvSpPr txBox="1">
              <a:spLocks noChangeArrowheads="1"/>
            </p:cNvSpPr>
            <p:nvPr/>
          </p:nvSpPr>
          <p:spPr bwMode="auto">
            <a:xfrm>
              <a:off x="7741191" y="1126067"/>
              <a:ext cx="739748" cy="2572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  <a:buNone/>
              </a:pPr>
              <a:r>
                <a:rPr lang="en-GB" altLang="en-US" sz="759">
                  <a:solidFill>
                    <a:prstClr val="black"/>
                  </a:solidFill>
                  <a:latin typeface="Montserrat"/>
                </a:rPr>
                <a:t>TSG#108</a:t>
              </a:r>
              <a:endParaRPr lang="en-GB" altLang="en-US" sz="433">
                <a:solidFill>
                  <a:prstClr val="black"/>
                </a:solidFill>
                <a:latin typeface="Montserrat"/>
              </a:endParaRPr>
            </a:p>
          </p:txBody>
        </p:sp>
        <p:sp>
          <p:nvSpPr>
            <p:cNvPr id="100" name="TextBox 86"/>
            <p:cNvSpPr txBox="1">
              <a:spLocks noChangeArrowheads="1"/>
            </p:cNvSpPr>
            <p:nvPr/>
          </p:nvSpPr>
          <p:spPr bwMode="auto">
            <a:xfrm>
              <a:off x="8712743" y="1126067"/>
              <a:ext cx="739748" cy="2572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  <a:buNone/>
              </a:pPr>
              <a:r>
                <a:rPr lang="en-GB" altLang="en-US" sz="759">
                  <a:solidFill>
                    <a:prstClr val="black"/>
                  </a:solidFill>
                  <a:latin typeface="Montserrat"/>
                </a:rPr>
                <a:t>TSG#109</a:t>
              </a:r>
              <a:endParaRPr lang="en-GB" altLang="en-US" sz="433">
                <a:solidFill>
                  <a:prstClr val="black"/>
                </a:solidFill>
                <a:latin typeface="Montserrat"/>
              </a:endParaRPr>
            </a:p>
          </p:txBody>
        </p:sp>
        <p:sp>
          <p:nvSpPr>
            <p:cNvPr id="101" name="TextBox 86"/>
            <p:cNvSpPr txBox="1">
              <a:spLocks noChangeArrowheads="1"/>
            </p:cNvSpPr>
            <p:nvPr/>
          </p:nvSpPr>
          <p:spPr bwMode="auto">
            <a:xfrm>
              <a:off x="9550943" y="1126067"/>
              <a:ext cx="739748" cy="2572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  <a:buNone/>
              </a:pPr>
              <a:r>
                <a:rPr lang="en-GB" altLang="en-US" sz="759">
                  <a:solidFill>
                    <a:prstClr val="black"/>
                  </a:solidFill>
                  <a:latin typeface="Montserrat"/>
                </a:rPr>
                <a:t>TSG#110</a:t>
              </a:r>
              <a:endParaRPr lang="en-GB" altLang="en-US" sz="433">
                <a:solidFill>
                  <a:prstClr val="black"/>
                </a:solidFill>
                <a:latin typeface="Montserrat"/>
              </a:endParaRPr>
            </a:p>
          </p:txBody>
        </p:sp>
        <p:sp>
          <p:nvSpPr>
            <p:cNvPr id="102" name="TextBox 86"/>
            <p:cNvSpPr txBox="1">
              <a:spLocks noChangeArrowheads="1"/>
            </p:cNvSpPr>
            <p:nvPr/>
          </p:nvSpPr>
          <p:spPr bwMode="auto">
            <a:xfrm>
              <a:off x="10283310" y="1126067"/>
              <a:ext cx="739748" cy="2572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  <a:buNone/>
              </a:pPr>
              <a:r>
                <a:rPr lang="en-GB" altLang="en-US" sz="759">
                  <a:solidFill>
                    <a:prstClr val="black"/>
                  </a:solidFill>
                  <a:latin typeface="Montserrat"/>
                </a:rPr>
                <a:t>TSG#111</a:t>
              </a:r>
              <a:endParaRPr lang="en-GB" altLang="en-US" sz="433">
                <a:solidFill>
                  <a:prstClr val="black"/>
                </a:solidFill>
                <a:latin typeface="Montserrat"/>
              </a:endParaRPr>
            </a:p>
          </p:txBody>
        </p:sp>
        <p:sp>
          <p:nvSpPr>
            <p:cNvPr id="103" name="TextBox 86"/>
            <p:cNvSpPr txBox="1">
              <a:spLocks noChangeArrowheads="1"/>
            </p:cNvSpPr>
            <p:nvPr/>
          </p:nvSpPr>
          <p:spPr bwMode="auto">
            <a:xfrm>
              <a:off x="11073884" y="1126067"/>
              <a:ext cx="739748" cy="2572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  <a:buNone/>
              </a:pPr>
              <a:r>
                <a:rPr lang="en-GB" altLang="en-US" sz="759">
                  <a:solidFill>
                    <a:prstClr val="black"/>
                  </a:solidFill>
                  <a:latin typeface="Montserrat"/>
                </a:rPr>
                <a:t>TSG#112</a:t>
              </a:r>
              <a:endParaRPr lang="en-GB" altLang="en-US" sz="433">
                <a:solidFill>
                  <a:prstClr val="black"/>
                </a:solidFill>
                <a:latin typeface="Montserrat"/>
              </a:endParaRPr>
            </a:p>
          </p:txBody>
        </p:sp>
        <p:sp>
          <p:nvSpPr>
            <p:cNvPr id="104" name="TextBox 86"/>
            <p:cNvSpPr txBox="1">
              <a:spLocks noChangeArrowheads="1"/>
            </p:cNvSpPr>
            <p:nvPr/>
          </p:nvSpPr>
          <p:spPr bwMode="auto">
            <a:xfrm>
              <a:off x="40410" y="1145118"/>
              <a:ext cx="672715" cy="2572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  <a:buNone/>
              </a:pPr>
              <a:r>
                <a:rPr lang="en-GB" altLang="en-US" sz="759">
                  <a:solidFill>
                    <a:prstClr val="black"/>
                  </a:solidFill>
                  <a:latin typeface="Montserrat"/>
                </a:rPr>
                <a:t>TSG#99</a:t>
              </a:r>
              <a:endParaRPr lang="en-GB" altLang="en-US" sz="433">
                <a:solidFill>
                  <a:prstClr val="black"/>
                </a:solidFill>
                <a:latin typeface="Montserrat"/>
              </a:endParaRPr>
            </a:p>
          </p:txBody>
        </p:sp>
        <p:sp>
          <p:nvSpPr>
            <p:cNvPr id="105" name="Chevron 60"/>
            <p:cNvSpPr>
              <a:spLocks noChangeArrowheads="1"/>
            </p:cNvSpPr>
            <p:nvPr/>
          </p:nvSpPr>
          <p:spPr bwMode="auto">
            <a:xfrm>
              <a:off x="2529417" y="2038352"/>
              <a:ext cx="1092200" cy="374649"/>
            </a:xfrm>
            <a:prstGeom prst="chevron">
              <a:avLst>
                <a:gd name="adj" fmla="val 50086"/>
              </a:avLst>
            </a:prstGeom>
            <a:solidFill>
              <a:srgbClr val="006600">
                <a:alpha val="3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rIns="0"/>
            <a:lstStyle/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fr-FR" altLang="en-US" sz="650">
                  <a:solidFill>
                    <a:prstClr val="black"/>
                  </a:solidFill>
                  <a:latin typeface="Montserrat"/>
                  <a:ea typeface="MS PGothic" panose="020B0600070205080204" pitchFamily="34" charset="-128"/>
                  <a:cs typeface="Arial" panose="020B0604020202020204" pitchFamily="34" charset="0"/>
                </a:rPr>
                <a:t>RAN4 </a:t>
              </a:r>
            </a:p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fr-FR" altLang="en-US" sz="650">
                  <a:solidFill>
                    <a:prstClr val="black"/>
                  </a:solidFill>
                  <a:latin typeface="Montserrat"/>
                  <a:ea typeface="MS PGothic" panose="020B0600070205080204" pitchFamily="34" charset="-128"/>
                  <a:cs typeface="Arial" panose="020B0604020202020204" pitchFamily="34" charset="0"/>
                </a:rPr>
                <a:t>content def.</a:t>
              </a:r>
            </a:p>
          </p:txBody>
        </p:sp>
        <p:sp>
          <p:nvSpPr>
            <p:cNvPr id="106" name="Chevron 60"/>
            <p:cNvSpPr>
              <a:spLocks noChangeArrowheads="1"/>
            </p:cNvSpPr>
            <p:nvPr/>
          </p:nvSpPr>
          <p:spPr bwMode="auto">
            <a:xfrm>
              <a:off x="1316567" y="2038352"/>
              <a:ext cx="1583267" cy="374649"/>
            </a:xfrm>
            <a:prstGeom prst="chevron">
              <a:avLst>
                <a:gd name="adj" fmla="val 49975"/>
              </a:avLst>
            </a:prstGeom>
            <a:gradFill flip="none" rotWithShape="1">
              <a:gsLst>
                <a:gs pos="12000">
                  <a:schemeClr val="accent3">
                    <a:lumMod val="40000"/>
                    <a:lumOff val="60000"/>
                  </a:schemeClr>
                </a:gs>
                <a:gs pos="60000">
                  <a:srgbClr val="92D050"/>
                </a:gs>
                <a:gs pos="83000">
                  <a:srgbClr val="92D050"/>
                </a:gs>
                <a:gs pos="100000">
                  <a:srgbClr val="92D050"/>
                </a:gs>
              </a:gsLst>
              <a:lin ang="3600000" scaled="0"/>
              <a:tileRect/>
            </a:gradFill>
            <a:ln>
              <a:noFill/>
            </a:ln>
          </p:spPr>
          <p:txBody>
            <a:bodyPr lIns="0" rIns="0"/>
            <a:lstStyle/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fr-FR" altLang="en-US" sz="867" b="1" dirty="0">
                  <a:solidFill>
                    <a:prstClr val="black"/>
                  </a:solidFill>
                  <a:latin typeface="Montserrat" panose="00000500000000000000" pitchFamily="50" charset="0"/>
                  <a:ea typeface="MS PGothic" panose="020B0600070205080204" pitchFamily="34" charset="-128"/>
                  <a:cs typeface="Arial" panose="020B0604020202020204" pitchFamily="34" charset="0"/>
                </a:rPr>
                <a:t> </a:t>
              </a:r>
              <a:r>
                <a:rPr lang="fr-FR" altLang="en-US" sz="867" dirty="0">
                  <a:solidFill>
                    <a:prstClr val="black"/>
                  </a:solidFill>
                  <a:latin typeface="Montserrat" panose="00000500000000000000" pitchFamily="50" charset="0"/>
                  <a:ea typeface="MS PGothic" panose="020B0600070205080204" pitchFamily="34" charset="-128"/>
                  <a:cs typeface="Arial" panose="020B0604020202020204" pitchFamily="34" charset="0"/>
                </a:rPr>
                <a:t>RAN Content </a:t>
              </a:r>
              <a:r>
                <a:rPr lang="fr-FR" altLang="en-US" sz="867" dirty="0" err="1">
                  <a:solidFill>
                    <a:prstClr val="black"/>
                  </a:solidFill>
                  <a:latin typeface="Montserrat" panose="00000500000000000000" pitchFamily="50" charset="0"/>
                  <a:ea typeface="MS PGothic" panose="020B0600070205080204" pitchFamily="34" charset="-128"/>
                  <a:cs typeface="Arial" panose="020B0604020202020204" pitchFamily="34" charset="0"/>
                </a:rPr>
                <a:t>def</a:t>
              </a:r>
              <a:r>
                <a:rPr lang="fr-FR" altLang="en-US" sz="867" dirty="0">
                  <a:solidFill>
                    <a:prstClr val="black"/>
                  </a:solidFill>
                  <a:latin typeface="Montserrat" panose="00000500000000000000" pitchFamily="50" charset="0"/>
                  <a:ea typeface="MS PGothic" panose="020B0600070205080204" pitchFamily="34" charset="-128"/>
                  <a:cs typeface="Arial" panose="020B0604020202020204" pitchFamily="34" charset="0"/>
                </a:rPr>
                <a:t>.</a:t>
              </a:r>
            </a:p>
          </p:txBody>
        </p:sp>
        <p:sp>
          <p:nvSpPr>
            <p:cNvPr id="107" name="TextBox 106"/>
            <p:cNvSpPr txBox="1"/>
            <p:nvPr/>
          </p:nvSpPr>
          <p:spPr>
            <a:xfrm>
              <a:off x="4216402" y="810684"/>
              <a:ext cx="637225" cy="318771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wrap="none">
              <a:spAutoFit/>
            </a:bodyPr>
            <a:lstStyle/>
            <a:p>
              <a:pPr defTabSz="991185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GB" sz="1084" dirty="0">
                  <a:solidFill>
                    <a:prstClr val="white"/>
                  </a:solidFill>
                  <a:latin typeface="Montserrat" panose="00000500000000000000" pitchFamily="50" charset="0"/>
                </a:rPr>
                <a:t>2024</a:t>
              </a:r>
            </a:p>
          </p:txBody>
        </p:sp>
        <p:sp>
          <p:nvSpPr>
            <p:cNvPr id="108" name="TextBox 107"/>
            <p:cNvSpPr txBox="1"/>
            <p:nvPr/>
          </p:nvSpPr>
          <p:spPr>
            <a:xfrm>
              <a:off x="7821085" y="810684"/>
              <a:ext cx="637225" cy="318771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wrap="none">
              <a:spAutoFit/>
            </a:bodyPr>
            <a:lstStyle/>
            <a:p>
              <a:pPr defTabSz="991185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GB" sz="1084" dirty="0">
                  <a:solidFill>
                    <a:prstClr val="white"/>
                  </a:solidFill>
                  <a:latin typeface="Montserrat" panose="00000500000000000000" pitchFamily="50" charset="0"/>
                </a:rPr>
                <a:t>2025</a:t>
              </a:r>
            </a:p>
          </p:txBody>
        </p:sp>
        <p:sp>
          <p:nvSpPr>
            <p:cNvPr id="109" name="TextBox 2"/>
            <p:cNvSpPr txBox="1">
              <a:spLocks noChangeArrowheads="1"/>
            </p:cNvSpPr>
            <p:nvPr/>
          </p:nvSpPr>
          <p:spPr bwMode="auto">
            <a:xfrm>
              <a:off x="1676401" y="1263651"/>
              <a:ext cx="402604" cy="2161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defTabSz="991185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GB" altLang="en-US" sz="542">
                  <a:solidFill>
                    <a:prstClr val="black"/>
                  </a:solidFill>
                  <a:latin typeface="Montserrat"/>
                  <a:ea typeface="MS PGothic" panose="020B0600070205080204" pitchFamily="34" charset="-128"/>
                </a:rPr>
                <a:t>Sep.</a:t>
              </a:r>
            </a:p>
          </p:txBody>
        </p:sp>
        <p:sp>
          <p:nvSpPr>
            <p:cNvPr id="110" name="TextBox 59"/>
            <p:cNvSpPr txBox="1">
              <a:spLocks noChangeArrowheads="1"/>
            </p:cNvSpPr>
            <p:nvPr/>
          </p:nvSpPr>
          <p:spPr bwMode="auto">
            <a:xfrm>
              <a:off x="3401484" y="1246717"/>
              <a:ext cx="396688" cy="2161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defTabSz="991185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GB" altLang="en-US" sz="542">
                  <a:solidFill>
                    <a:prstClr val="black"/>
                  </a:solidFill>
                  <a:latin typeface="Montserrat"/>
                  <a:ea typeface="MS PGothic" panose="020B0600070205080204" pitchFamily="34" charset="-128"/>
                </a:rPr>
                <a:t>Mar.</a:t>
              </a:r>
            </a:p>
          </p:txBody>
        </p:sp>
        <p:sp>
          <p:nvSpPr>
            <p:cNvPr id="111" name="TextBox 60"/>
            <p:cNvSpPr txBox="1">
              <a:spLocks noChangeArrowheads="1"/>
            </p:cNvSpPr>
            <p:nvPr/>
          </p:nvSpPr>
          <p:spPr bwMode="auto">
            <a:xfrm>
              <a:off x="10505017" y="1263651"/>
              <a:ext cx="396688" cy="2161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defTabSz="991185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GB" altLang="en-US" sz="542">
                  <a:solidFill>
                    <a:prstClr val="black"/>
                  </a:solidFill>
                  <a:latin typeface="Montserrat"/>
                  <a:ea typeface="MS PGothic" panose="020B0600070205080204" pitchFamily="34" charset="-128"/>
                </a:rPr>
                <a:t>Mar.</a:t>
              </a:r>
            </a:p>
          </p:txBody>
        </p:sp>
        <p:sp>
          <p:nvSpPr>
            <p:cNvPr id="112" name="TextBox 61"/>
            <p:cNvSpPr txBox="1">
              <a:spLocks noChangeArrowheads="1"/>
            </p:cNvSpPr>
            <p:nvPr/>
          </p:nvSpPr>
          <p:spPr bwMode="auto">
            <a:xfrm>
              <a:off x="6955367" y="1263651"/>
              <a:ext cx="396688" cy="2161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defTabSz="991185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GB" altLang="en-US" sz="542">
                  <a:solidFill>
                    <a:prstClr val="black"/>
                  </a:solidFill>
                  <a:latin typeface="Montserrat"/>
                  <a:ea typeface="MS PGothic" panose="020B0600070205080204" pitchFamily="34" charset="-128"/>
                </a:rPr>
                <a:t>Mar.</a:t>
              </a:r>
            </a:p>
          </p:txBody>
        </p:sp>
        <p:sp>
          <p:nvSpPr>
            <p:cNvPr id="113" name="TextBox 62"/>
            <p:cNvSpPr txBox="1">
              <a:spLocks noChangeArrowheads="1"/>
            </p:cNvSpPr>
            <p:nvPr/>
          </p:nvSpPr>
          <p:spPr bwMode="auto">
            <a:xfrm>
              <a:off x="4318000" y="1263651"/>
              <a:ext cx="388801" cy="2161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defTabSz="991185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GB" altLang="en-US" sz="542">
                  <a:solidFill>
                    <a:prstClr val="black"/>
                  </a:solidFill>
                  <a:latin typeface="Montserrat"/>
                  <a:ea typeface="MS PGothic" panose="020B0600070205080204" pitchFamily="34" charset="-128"/>
                </a:rPr>
                <a:t>Jun.</a:t>
              </a:r>
            </a:p>
          </p:txBody>
        </p:sp>
        <p:sp>
          <p:nvSpPr>
            <p:cNvPr id="114" name="TextBox 63"/>
            <p:cNvSpPr txBox="1">
              <a:spLocks noChangeArrowheads="1"/>
            </p:cNvSpPr>
            <p:nvPr/>
          </p:nvSpPr>
          <p:spPr bwMode="auto">
            <a:xfrm>
              <a:off x="7935384" y="1263651"/>
              <a:ext cx="388801" cy="2161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defTabSz="991185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GB" altLang="en-US" sz="542">
                  <a:solidFill>
                    <a:prstClr val="black"/>
                  </a:solidFill>
                  <a:latin typeface="Montserrat"/>
                  <a:ea typeface="MS PGothic" panose="020B0600070205080204" pitchFamily="34" charset="-128"/>
                </a:rPr>
                <a:t>Jun.</a:t>
              </a:r>
            </a:p>
          </p:txBody>
        </p:sp>
        <p:sp>
          <p:nvSpPr>
            <p:cNvPr id="115" name="TextBox 64"/>
            <p:cNvSpPr txBox="1">
              <a:spLocks noChangeArrowheads="1"/>
            </p:cNvSpPr>
            <p:nvPr/>
          </p:nvSpPr>
          <p:spPr bwMode="auto">
            <a:xfrm>
              <a:off x="11271251" y="1263651"/>
              <a:ext cx="388801" cy="2161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defTabSz="991185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GB" altLang="en-US" sz="542">
                  <a:solidFill>
                    <a:prstClr val="black"/>
                  </a:solidFill>
                  <a:latin typeface="Montserrat"/>
                  <a:ea typeface="MS PGothic" panose="020B0600070205080204" pitchFamily="34" charset="-128"/>
                </a:rPr>
                <a:t>Jun.</a:t>
              </a:r>
            </a:p>
          </p:txBody>
        </p:sp>
        <p:sp>
          <p:nvSpPr>
            <p:cNvPr id="116" name="TextBox 65"/>
            <p:cNvSpPr txBox="1">
              <a:spLocks noChangeArrowheads="1"/>
            </p:cNvSpPr>
            <p:nvPr/>
          </p:nvSpPr>
          <p:spPr bwMode="auto">
            <a:xfrm>
              <a:off x="5350932" y="1263651"/>
              <a:ext cx="402604" cy="2161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defTabSz="991185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GB" altLang="en-US" sz="542">
                  <a:solidFill>
                    <a:prstClr val="black"/>
                  </a:solidFill>
                  <a:latin typeface="Montserrat"/>
                  <a:ea typeface="MS PGothic" panose="020B0600070205080204" pitchFamily="34" charset="-128"/>
                </a:rPr>
                <a:t>Sep.</a:t>
              </a:r>
            </a:p>
          </p:txBody>
        </p:sp>
        <p:sp>
          <p:nvSpPr>
            <p:cNvPr id="117" name="TextBox 66"/>
            <p:cNvSpPr txBox="1">
              <a:spLocks noChangeArrowheads="1"/>
            </p:cNvSpPr>
            <p:nvPr/>
          </p:nvSpPr>
          <p:spPr bwMode="auto">
            <a:xfrm>
              <a:off x="8883651" y="1263651"/>
              <a:ext cx="402604" cy="2161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defTabSz="991185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GB" altLang="en-US" sz="542">
                  <a:solidFill>
                    <a:prstClr val="black"/>
                  </a:solidFill>
                  <a:latin typeface="Montserrat"/>
                  <a:ea typeface="MS PGothic" panose="020B0600070205080204" pitchFamily="34" charset="-128"/>
                </a:rPr>
                <a:t>Sep.</a:t>
              </a:r>
            </a:p>
          </p:txBody>
        </p:sp>
        <p:sp>
          <p:nvSpPr>
            <p:cNvPr id="118" name="TextBox 67"/>
            <p:cNvSpPr txBox="1">
              <a:spLocks noChangeArrowheads="1"/>
            </p:cNvSpPr>
            <p:nvPr/>
          </p:nvSpPr>
          <p:spPr bwMode="auto">
            <a:xfrm>
              <a:off x="146051" y="1291167"/>
              <a:ext cx="402604" cy="2161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defTabSz="991185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GB" altLang="en-US" sz="542">
                  <a:solidFill>
                    <a:prstClr val="black"/>
                  </a:solidFill>
                  <a:latin typeface="Montserrat"/>
                  <a:ea typeface="MS PGothic" panose="020B0600070205080204" pitchFamily="34" charset="-128"/>
                </a:rPr>
                <a:t>Sep.</a:t>
              </a:r>
            </a:p>
          </p:txBody>
        </p:sp>
        <p:sp>
          <p:nvSpPr>
            <p:cNvPr id="119" name="TextBox 69"/>
            <p:cNvSpPr txBox="1">
              <a:spLocks noChangeArrowheads="1"/>
            </p:cNvSpPr>
            <p:nvPr/>
          </p:nvSpPr>
          <p:spPr bwMode="auto">
            <a:xfrm>
              <a:off x="2472267" y="1263651"/>
              <a:ext cx="402604" cy="2161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defTabSz="991185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GB" altLang="en-US" sz="542">
                  <a:solidFill>
                    <a:prstClr val="black"/>
                  </a:solidFill>
                  <a:latin typeface="Montserrat"/>
                  <a:ea typeface="MS PGothic" panose="020B0600070205080204" pitchFamily="34" charset="-128"/>
                </a:rPr>
                <a:t>Dec.</a:t>
              </a:r>
            </a:p>
          </p:txBody>
        </p:sp>
        <p:sp>
          <p:nvSpPr>
            <p:cNvPr id="120" name="TextBox 70"/>
            <p:cNvSpPr txBox="1">
              <a:spLocks noChangeArrowheads="1"/>
            </p:cNvSpPr>
            <p:nvPr/>
          </p:nvSpPr>
          <p:spPr bwMode="auto">
            <a:xfrm>
              <a:off x="6140451" y="1263651"/>
              <a:ext cx="402604" cy="2161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defTabSz="991185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GB" altLang="en-US" sz="542">
                  <a:solidFill>
                    <a:prstClr val="black"/>
                  </a:solidFill>
                  <a:latin typeface="Montserrat"/>
                  <a:ea typeface="MS PGothic" panose="020B0600070205080204" pitchFamily="34" charset="-128"/>
                </a:rPr>
                <a:t>Dec.</a:t>
              </a:r>
            </a:p>
          </p:txBody>
        </p:sp>
        <p:sp>
          <p:nvSpPr>
            <p:cNvPr id="121" name="TextBox 71"/>
            <p:cNvSpPr txBox="1">
              <a:spLocks noChangeArrowheads="1"/>
            </p:cNvSpPr>
            <p:nvPr/>
          </p:nvSpPr>
          <p:spPr bwMode="auto">
            <a:xfrm>
              <a:off x="9738784" y="1263651"/>
              <a:ext cx="402604" cy="2161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defTabSz="991185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GB" altLang="en-US" sz="542">
                  <a:solidFill>
                    <a:prstClr val="black"/>
                  </a:solidFill>
                  <a:latin typeface="Montserrat"/>
                  <a:ea typeface="MS PGothic" panose="020B0600070205080204" pitchFamily="34" charset="-128"/>
                </a:rPr>
                <a:t>Dec.</a:t>
              </a:r>
            </a:p>
          </p:txBody>
        </p:sp>
        <p:sp>
          <p:nvSpPr>
            <p:cNvPr id="122" name="TextBox 121"/>
            <p:cNvSpPr txBox="1"/>
            <p:nvPr/>
          </p:nvSpPr>
          <p:spPr>
            <a:xfrm>
              <a:off x="11146367" y="785284"/>
              <a:ext cx="637225" cy="318771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wrap="none">
              <a:spAutoFit/>
            </a:bodyPr>
            <a:lstStyle/>
            <a:p>
              <a:pPr defTabSz="991185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GB" sz="1084" dirty="0">
                  <a:solidFill>
                    <a:prstClr val="white"/>
                  </a:solidFill>
                  <a:latin typeface="Montserrat" panose="00000500000000000000" pitchFamily="50" charset="0"/>
                </a:rPr>
                <a:t>2026</a:t>
              </a:r>
            </a:p>
          </p:txBody>
        </p:sp>
        <p:sp>
          <p:nvSpPr>
            <p:cNvPr id="123" name="Diamond 3"/>
            <p:cNvSpPr>
              <a:spLocks noChangeArrowheads="1"/>
            </p:cNvSpPr>
            <p:nvPr/>
          </p:nvSpPr>
          <p:spPr bwMode="auto">
            <a:xfrm>
              <a:off x="582085" y="1979084"/>
              <a:ext cx="1195916" cy="522816"/>
            </a:xfrm>
            <a:prstGeom prst="diamond">
              <a:avLst/>
            </a:prstGeom>
            <a:solidFill>
              <a:srgbClr val="92D050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altLang="en-US" sz="650">
                <a:solidFill>
                  <a:prstClr val="black"/>
                </a:solidFill>
                <a:latin typeface="Arial" panose="020B0604020202020204" pitchFamily="34" charset="0"/>
                <a:ea typeface="MS PGothic" panose="020B0600070205080204" pitchFamily="34" charset="-128"/>
              </a:endParaRPr>
            </a:p>
          </p:txBody>
        </p:sp>
        <p:sp>
          <p:nvSpPr>
            <p:cNvPr id="124" name="TextBox 6"/>
            <p:cNvSpPr txBox="1">
              <a:spLocks noChangeArrowheads="1"/>
            </p:cNvSpPr>
            <p:nvPr/>
          </p:nvSpPr>
          <p:spPr bwMode="auto">
            <a:xfrm>
              <a:off x="721784" y="2089151"/>
              <a:ext cx="878416" cy="3596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fr-FR" altLang="en-US" sz="650" b="1">
                  <a:solidFill>
                    <a:prstClr val="black"/>
                  </a:solidFill>
                  <a:latin typeface="Montserrat"/>
                  <a:ea typeface="MS PGothic" panose="020B0600070205080204" pitchFamily="34" charset="-128"/>
                  <a:cs typeface="Arial" panose="020B0604020202020204" pitchFamily="34" charset="0"/>
                </a:rPr>
                <a:t> </a:t>
              </a:r>
              <a:r>
                <a:rPr lang="fr-FR" altLang="en-US" sz="650">
                  <a:solidFill>
                    <a:prstClr val="black"/>
                  </a:solidFill>
                  <a:latin typeface="Montserrat"/>
                  <a:ea typeface="MS PGothic" panose="020B0600070205080204" pitchFamily="34" charset="-128"/>
                  <a:cs typeface="Arial" panose="020B0604020202020204" pitchFamily="34" charset="0"/>
                </a:rPr>
                <a:t>RAN Rel-19 workshop</a:t>
              </a:r>
            </a:p>
          </p:txBody>
        </p:sp>
        <p:sp>
          <p:nvSpPr>
            <p:cNvPr id="125" name="Diamond 16"/>
            <p:cNvSpPr>
              <a:spLocks noChangeArrowheads="1"/>
            </p:cNvSpPr>
            <p:nvPr/>
          </p:nvSpPr>
          <p:spPr bwMode="auto">
            <a:xfrm>
              <a:off x="560918" y="2622551"/>
              <a:ext cx="1155700" cy="491067"/>
            </a:xfrm>
            <a:prstGeom prst="diamond">
              <a:avLst/>
            </a:prstGeom>
            <a:solidFill>
              <a:srgbClr val="31859C">
                <a:alpha val="50195"/>
              </a:srgbClr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 defTabSz="99118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altLang="en-US" sz="1084">
                <a:solidFill>
                  <a:prstClr val="black"/>
                </a:solidFill>
                <a:latin typeface="Arial" panose="020B0604020202020204" pitchFamily="34" charset="0"/>
                <a:ea typeface="MS PGothic" panose="020B0600070205080204" pitchFamily="34" charset="-128"/>
              </a:endParaRPr>
            </a:p>
          </p:txBody>
        </p:sp>
        <p:sp>
          <p:nvSpPr>
            <p:cNvPr id="126" name="Chevron 79"/>
            <p:cNvSpPr>
              <a:spLocks noChangeArrowheads="1"/>
            </p:cNvSpPr>
            <p:nvPr/>
          </p:nvSpPr>
          <p:spPr bwMode="auto">
            <a:xfrm>
              <a:off x="8911168" y="3911600"/>
              <a:ext cx="994833" cy="279400"/>
            </a:xfrm>
            <a:prstGeom prst="chevron">
              <a:avLst>
                <a:gd name="adj" fmla="val 50046"/>
              </a:avLst>
            </a:prstGeom>
            <a:solidFill>
              <a:srgbClr val="006600">
                <a:alpha val="2901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rIns="0"/>
            <a:lstStyle/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fr-FR" altLang="en-US" sz="759">
                  <a:solidFill>
                    <a:prstClr val="black"/>
                  </a:solidFill>
                  <a:latin typeface="Montserrat"/>
                  <a:ea typeface="MS PGothic" panose="020B0600070205080204" pitchFamily="34" charset="-128"/>
                  <a:cs typeface="Arial" panose="020B0604020202020204" pitchFamily="34" charset="0"/>
                </a:rPr>
                <a:t>RAN4_Perf </a:t>
              </a:r>
              <a:endParaRPr lang="fr-FR" altLang="en-US" sz="542">
                <a:solidFill>
                  <a:prstClr val="black"/>
                </a:solidFill>
                <a:latin typeface="Montserrat"/>
                <a:ea typeface="MS PGothic" panose="020B0600070205080204" pitchFamily="34" charset="-128"/>
                <a:cs typeface="Arial" panose="020B0604020202020204" pitchFamily="34" charset="0"/>
              </a:endParaRPr>
            </a:p>
          </p:txBody>
        </p:sp>
        <p:sp>
          <p:nvSpPr>
            <p:cNvPr id="127" name="Chevron 58"/>
            <p:cNvSpPr/>
            <p:nvPr/>
          </p:nvSpPr>
          <p:spPr bwMode="auto">
            <a:xfrm>
              <a:off x="4013201" y="4243918"/>
              <a:ext cx="5092700" cy="300567"/>
            </a:xfrm>
            <a:prstGeom prst="chevron">
              <a:avLst/>
            </a:prstGeom>
            <a:gradFill>
              <a:gsLst>
                <a:gs pos="1770">
                  <a:schemeClr val="bg1"/>
                </a:gs>
                <a:gs pos="22000">
                  <a:schemeClr val="accent5">
                    <a:lumMod val="60000"/>
                    <a:lumOff val="40000"/>
                  </a:schemeClr>
                </a:gs>
                <a:gs pos="100000">
                  <a:schemeClr val="accent5">
                    <a:lumMod val="75000"/>
                  </a:schemeClr>
                </a:gs>
              </a:gsLst>
              <a:lin ang="1800000" scaled="0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0" rIns="0"/>
            <a:lstStyle/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fr-FR" sz="867" dirty="0">
                  <a:solidFill>
                    <a:prstClr val="black"/>
                  </a:solidFill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Stage 3 (CT &amp; SA) </a:t>
              </a:r>
            </a:p>
          </p:txBody>
        </p:sp>
        <p:sp>
          <p:nvSpPr>
            <p:cNvPr id="128" name="Chevron 60"/>
            <p:cNvSpPr/>
            <p:nvPr/>
          </p:nvSpPr>
          <p:spPr bwMode="auto">
            <a:xfrm>
              <a:off x="2808818" y="3547534"/>
              <a:ext cx="5353049" cy="277284"/>
            </a:xfrm>
            <a:prstGeom prst="chevron">
              <a:avLst/>
            </a:prstGeom>
            <a:gradFill>
              <a:gsLst>
                <a:gs pos="12000">
                  <a:schemeClr val="accent3">
                    <a:lumMod val="40000"/>
                    <a:lumOff val="60000"/>
                  </a:schemeClr>
                </a:gs>
                <a:gs pos="60000">
                  <a:srgbClr val="92D050"/>
                </a:gs>
                <a:gs pos="83000">
                  <a:srgbClr val="92D050"/>
                </a:gs>
                <a:gs pos="100000">
                  <a:srgbClr val="92D050"/>
                </a:gs>
              </a:gsLst>
              <a:lin ang="3600000" scaled="0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0" rIns="0"/>
            <a:lstStyle/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fr-FR" sz="976" dirty="0">
                  <a:solidFill>
                    <a:prstClr val="black"/>
                  </a:solidFill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RAN1</a:t>
              </a:r>
            </a:p>
          </p:txBody>
        </p:sp>
        <p:sp>
          <p:nvSpPr>
            <p:cNvPr id="129" name="Chevron 60"/>
            <p:cNvSpPr/>
            <p:nvPr/>
          </p:nvSpPr>
          <p:spPr bwMode="auto">
            <a:xfrm>
              <a:off x="2180167" y="3162300"/>
              <a:ext cx="4222751" cy="296333"/>
            </a:xfrm>
            <a:prstGeom prst="chevron">
              <a:avLst/>
            </a:prstGeom>
            <a:gradFill>
              <a:gsLst>
                <a:gs pos="1770">
                  <a:schemeClr val="bg1"/>
                </a:gs>
                <a:gs pos="22000">
                  <a:schemeClr val="accent5">
                    <a:lumMod val="60000"/>
                    <a:lumOff val="40000"/>
                  </a:schemeClr>
                </a:gs>
                <a:gs pos="100000">
                  <a:schemeClr val="accent5">
                    <a:lumMod val="75000"/>
                  </a:schemeClr>
                </a:gs>
              </a:gsLst>
              <a:lin ang="1800000" scaled="0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0" rIns="0"/>
            <a:lstStyle/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fr-FR" sz="976" dirty="0">
                  <a:solidFill>
                    <a:prstClr val="black"/>
                  </a:solidFill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Stage 2 (SA2, SA6,…)</a:t>
              </a:r>
            </a:p>
          </p:txBody>
        </p:sp>
        <p:sp>
          <p:nvSpPr>
            <p:cNvPr id="130" name="Chevron 60"/>
            <p:cNvSpPr/>
            <p:nvPr/>
          </p:nvSpPr>
          <p:spPr bwMode="auto">
            <a:xfrm>
              <a:off x="3634318" y="3915834"/>
              <a:ext cx="5353049" cy="277284"/>
            </a:xfrm>
            <a:prstGeom prst="chevron">
              <a:avLst/>
            </a:prstGeom>
            <a:gradFill>
              <a:gsLst>
                <a:gs pos="12000">
                  <a:schemeClr val="accent3">
                    <a:lumMod val="40000"/>
                    <a:lumOff val="60000"/>
                  </a:schemeClr>
                </a:gs>
                <a:gs pos="60000">
                  <a:srgbClr val="92D050"/>
                </a:gs>
                <a:gs pos="83000">
                  <a:srgbClr val="92D050"/>
                </a:gs>
                <a:gs pos="100000">
                  <a:srgbClr val="92D050"/>
                </a:gs>
              </a:gsLst>
              <a:lin ang="3600000" scaled="0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0" rIns="0"/>
            <a:lstStyle/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fr-FR" sz="976" dirty="0">
                  <a:solidFill>
                    <a:prstClr val="black"/>
                  </a:solidFill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RAN </a:t>
              </a:r>
              <a:r>
                <a:rPr lang="fr-FR" sz="976" dirty="0" err="1">
                  <a:solidFill>
                    <a:prstClr val="black"/>
                  </a:solidFill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Completion</a:t>
              </a:r>
              <a:r>
                <a:rPr lang="fr-FR" sz="976" dirty="0">
                  <a:solidFill>
                    <a:prstClr val="black"/>
                  </a:solidFill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 (RAN2/3/4core)</a:t>
              </a:r>
            </a:p>
          </p:txBody>
        </p:sp>
        <p:sp>
          <p:nvSpPr>
            <p:cNvPr id="131" name="Chevron 58"/>
            <p:cNvSpPr/>
            <p:nvPr/>
          </p:nvSpPr>
          <p:spPr bwMode="auto">
            <a:xfrm>
              <a:off x="6855884" y="4656668"/>
              <a:ext cx="3181349" cy="319617"/>
            </a:xfrm>
            <a:prstGeom prst="chevron">
              <a:avLst/>
            </a:prstGeom>
            <a:gradFill>
              <a:gsLst>
                <a:gs pos="1770">
                  <a:schemeClr val="bg1"/>
                </a:gs>
                <a:gs pos="22000">
                  <a:schemeClr val="accent5">
                    <a:lumMod val="60000"/>
                    <a:lumOff val="40000"/>
                  </a:schemeClr>
                </a:gs>
                <a:gs pos="100000">
                  <a:schemeClr val="accent5">
                    <a:lumMod val="75000"/>
                  </a:schemeClr>
                </a:gs>
              </a:gsLst>
              <a:lin ang="1800000" scaled="0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0" rIns="0"/>
            <a:lstStyle/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fr-FR" sz="867" dirty="0">
                  <a:solidFill>
                    <a:prstClr val="black"/>
                  </a:solidFill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ASN.1 &amp; Open APIs </a:t>
              </a:r>
            </a:p>
          </p:txBody>
        </p:sp>
        <p:sp>
          <p:nvSpPr>
            <p:cNvPr id="132" name="Chevron 60"/>
            <p:cNvSpPr>
              <a:spLocks noChangeArrowheads="1"/>
            </p:cNvSpPr>
            <p:nvPr/>
          </p:nvSpPr>
          <p:spPr bwMode="auto">
            <a:xfrm>
              <a:off x="1420284" y="2669118"/>
              <a:ext cx="1397000" cy="374649"/>
            </a:xfrm>
            <a:prstGeom prst="chevron">
              <a:avLst>
                <a:gd name="adj" fmla="val 49975"/>
              </a:avLst>
            </a:prstGeom>
            <a:gradFill flip="none" rotWithShape="1">
              <a:gsLst>
                <a:gs pos="12000">
                  <a:schemeClr val="bg1"/>
                </a:gs>
                <a:gs pos="60000">
                  <a:srgbClr val="31859C"/>
                </a:gs>
                <a:gs pos="83000">
                  <a:srgbClr val="31859C"/>
                </a:gs>
                <a:gs pos="100000">
                  <a:srgbClr val="31859C"/>
                </a:gs>
              </a:gsLst>
              <a:lin ang="3600000" scaled="0"/>
              <a:tileRect/>
            </a:gradFill>
            <a:ln>
              <a:noFill/>
            </a:ln>
          </p:spPr>
          <p:txBody>
            <a:bodyPr lIns="0" rIns="0"/>
            <a:lstStyle/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fr-FR" altLang="en-US" sz="867" dirty="0">
                  <a:solidFill>
                    <a:prstClr val="black"/>
                  </a:solidFill>
                  <a:latin typeface="Montserrat" panose="00000500000000000000" pitchFamily="50" charset="0"/>
                  <a:ea typeface="MS PGothic" panose="020B0600070205080204" pitchFamily="34" charset="-128"/>
                  <a:cs typeface="Arial" panose="020B0604020202020204" pitchFamily="34" charset="0"/>
                </a:rPr>
                <a:t>St.2 Content </a:t>
              </a:r>
              <a:r>
                <a:rPr lang="fr-FR" altLang="en-US" sz="867" dirty="0" err="1">
                  <a:solidFill>
                    <a:prstClr val="black"/>
                  </a:solidFill>
                  <a:latin typeface="Montserrat" panose="00000500000000000000" pitchFamily="50" charset="0"/>
                  <a:ea typeface="MS PGothic" panose="020B0600070205080204" pitchFamily="34" charset="-128"/>
                  <a:cs typeface="Arial" panose="020B0604020202020204" pitchFamily="34" charset="0"/>
                </a:rPr>
                <a:t>approval</a:t>
              </a:r>
              <a:endParaRPr lang="fr-FR" altLang="en-US" sz="867" dirty="0">
                <a:solidFill>
                  <a:prstClr val="black"/>
                </a:solidFill>
                <a:latin typeface="Montserrat" panose="00000500000000000000" pitchFamily="50" charset="0"/>
                <a:ea typeface="MS PGothic" panose="020B0600070205080204" pitchFamily="34" charset="-128"/>
                <a:cs typeface="Arial" panose="020B0604020202020204" pitchFamily="34" charset="0"/>
              </a:endParaRPr>
            </a:p>
          </p:txBody>
        </p:sp>
        <p:sp>
          <p:nvSpPr>
            <p:cNvPr id="133" name="TextBox 7"/>
            <p:cNvSpPr txBox="1">
              <a:spLocks noChangeArrowheads="1"/>
            </p:cNvSpPr>
            <p:nvPr/>
          </p:nvSpPr>
          <p:spPr bwMode="auto">
            <a:xfrm>
              <a:off x="782072" y="2660651"/>
              <a:ext cx="723977" cy="3596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fr-FR" altLang="en-US" sz="650">
                  <a:solidFill>
                    <a:prstClr val="black"/>
                  </a:solidFill>
                  <a:latin typeface="Montserrat"/>
                  <a:ea typeface="MS PGothic" panose="020B0600070205080204" pitchFamily="34" charset="-128"/>
                  <a:cs typeface="Arial" panose="020B0604020202020204" pitchFamily="34" charset="0"/>
                </a:rPr>
                <a:t>SA Rel-19 </a:t>
              </a:r>
            </a:p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fr-FR" altLang="en-US" sz="650">
                  <a:solidFill>
                    <a:prstClr val="black"/>
                  </a:solidFill>
                  <a:latin typeface="Montserrat"/>
                  <a:ea typeface="MS PGothic" panose="020B0600070205080204" pitchFamily="34" charset="-128"/>
                  <a:cs typeface="Arial" panose="020B0604020202020204" pitchFamily="34" charset="0"/>
                </a:rPr>
                <a:t>Workshop</a:t>
              </a:r>
            </a:p>
          </p:txBody>
        </p:sp>
        <p:sp>
          <p:nvSpPr>
            <p:cNvPr id="134" name="TextBox 86"/>
            <p:cNvSpPr txBox="1">
              <a:spLocks noChangeArrowheads="1"/>
            </p:cNvSpPr>
            <p:nvPr/>
          </p:nvSpPr>
          <p:spPr bwMode="auto">
            <a:xfrm>
              <a:off x="777359" y="1149351"/>
              <a:ext cx="739748" cy="2572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  <a:buNone/>
              </a:pPr>
              <a:r>
                <a:rPr lang="en-GB" altLang="en-US" sz="759">
                  <a:solidFill>
                    <a:prstClr val="black"/>
                  </a:solidFill>
                  <a:latin typeface="Montserrat"/>
                </a:rPr>
                <a:t>TSG#100</a:t>
              </a:r>
              <a:endParaRPr lang="en-GB" altLang="en-US" sz="433">
                <a:solidFill>
                  <a:prstClr val="black"/>
                </a:solidFill>
                <a:latin typeface="Montserrat"/>
              </a:endParaRPr>
            </a:p>
          </p:txBody>
        </p:sp>
        <p:sp>
          <p:nvSpPr>
            <p:cNvPr id="135" name="TextBox 60"/>
            <p:cNvSpPr txBox="1">
              <a:spLocks noChangeArrowheads="1"/>
            </p:cNvSpPr>
            <p:nvPr/>
          </p:nvSpPr>
          <p:spPr bwMode="auto">
            <a:xfrm>
              <a:off x="999067" y="1286933"/>
              <a:ext cx="412461" cy="2161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defTabSz="991185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GB" altLang="en-US" sz="542">
                  <a:solidFill>
                    <a:prstClr val="black"/>
                  </a:solidFill>
                  <a:latin typeface="Montserrat"/>
                  <a:ea typeface="MS PGothic" panose="020B0600070205080204" pitchFamily="34" charset="-128"/>
                </a:rPr>
                <a:t>June</a:t>
              </a:r>
            </a:p>
          </p:txBody>
        </p:sp>
        <p:cxnSp>
          <p:nvCxnSpPr>
            <p:cNvPr id="136" name="Straight Connector 114"/>
            <p:cNvCxnSpPr>
              <a:cxnSpLocks noChangeShapeType="1"/>
            </p:cNvCxnSpPr>
            <p:nvPr/>
          </p:nvCxnSpPr>
          <p:spPr bwMode="auto">
            <a:xfrm>
              <a:off x="1153584" y="1437218"/>
              <a:ext cx="0" cy="5075767"/>
            </a:xfrm>
            <a:prstGeom prst="line">
              <a:avLst/>
            </a:prstGeom>
            <a:noFill/>
            <a:ln w="9525" algn="ctr">
              <a:solidFill>
                <a:schemeClr val="accent3"/>
              </a:solidFill>
              <a:prstDash val="dash"/>
              <a:round/>
              <a:headEnd/>
              <a:tailEnd/>
            </a:ln>
          </p:spPr>
        </p:cxnSp>
        <p:sp>
          <p:nvSpPr>
            <p:cNvPr id="137" name="TextBox 136"/>
            <p:cNvSpPr txBox="1"/>
            <p:nvPr/>
          </p:nvSpPr>
          <p:spPr>
            <a:xfrm>
              <a:off x="1204385" y="814918"/>
              <a:ext cx="637225" cy="318771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wrap="none">
              <a:spAutoFit/>
            </a:bodyPr>
            <a:lstStyle/>
            <a:p>
              <a:pPr defTabSz="991185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GB" sz="1084" dirty="0">
                  <a:solidFill>
                    <a:prstClr val="white"/>
                  </a:solidFill>
                  <a:latin typeface="Montserrat" panose="00000500000000000000" pitchFamily="50" charset="0"/>
                </a:rPr>
                <a:t>2023</a:t>
              </a:r>
            </a:p>
          </p:txBody>
        </p:sp>
        <p:sp>
          <p:nvSpPr>
            <p:cNvPr id="138" name="Chevron 60"/>
            <p:cNvSpPr/>
            <p:nvPr/>
          </p:nvSpPr>
          <p:spPr bwMode="auto">
            <a:xfrm>
              <a:off x="1761067" y="1579034"/>
              <a:ext cx="975784" cy="296333"/>
            </a:xfrm>
            <a:prstGeom prst="chevron">
              <a:avLst/>
            </a:prstGeom>
            <a:gradFill>
              <a:gsLst>
                <a:gs pos="1770">
                  <a:schemeClr val="bg1"/>
                </a:gs>
                <a:gs pos="22000">
                  <a:schemeClr val="accent5">
                    <a:lumMod val="60000"/>
                    <a:lumOff val="40000"/>
                  </a:schemeClr>
                </a:gs>
                <a:gs pos="100000">
                  <a:schemeClr val="accent5">
                    <a:lumMod val="75000"/>
                  </a:schemeClr>
                </a:gs>
              </a:gsLst>
              <a:lin ang="1800000" scaled="0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0" rIns="0"/>
            <a:lstStyle/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fr-FR" sz="976" dirty="0">
                  <a:solidFill>
                    <a:prstClr val="black"/>
                  </a:solidFill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100%</a:t>
              </a:r>
            </a:p>
          </p:txBody>
        </p:sp>
        <p:sp>
          <p:nvSpPr>
            <p:cNvPr id="139" name="Chevron 60"/>
            <p:cNvSpPr/>
            <p:nvPr/>
          </p:nvSpPr>
          <p:spPr bwMode="auto">
            <a:xfrm>
              <a:off x="71967" y="1574800"/>
              <a:ext cx="1860551" cy="296333"/>
            </a:xfrm>
            <a:prstGeom prst="chevron">
              <a:avLst/>
            </a:prstGeom>
            <a:gradFill>
              <a:gsLst>
                <a:gs pos="1770">
                  <a:schemeClr val="bg1"/>
                </a:gs>
                <a:gs pos="22000">
                  <a:schemeClr val="accent5">
                    <a:lumMod val="60000"/>
                    <a:lumOff val="40000"/>
                  </a:schemeClr>
                </a:gs>
                <a:gs pos="100000">
                  <a:schemeClr val="accent5">
                    <a:lumMod val="75000"/>
                  </a:schemeClr>
                </a:gs>
              </a:gsLst>
              <a:lin ang="1800000" scaled="0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0" rIns="0"/>
            <a:lstStyle/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fr-FR" sz="976" dirty="0">
                  <a:solidFill>
                    <a:prstClr val="black"/>
                  </a:solidFill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SA1 Stage 1        80%</a:t>
              </a:r>
            </a:p>
          </p:txBody>
        </p:sp>
        <p:sp>
          <p:nvSpPr>
            <p:cNvPr id="140" name="AutoShape 14"/>
            <p:cNvSpPr>
              <a:spLocks noChangeArrowheads="1"/>
            </p:cNvSpPr>
            <p:nvPr/>
          </p:nvSpPr>
          <p:spPr bwMode="auto">
            <a:xfrm>
              <a:off x="742951" y="6318252"/>
              <a:ext cx="10248900" cy="323849"/>
            </a:xfrm>
            <a:prstGeom prst="homePlate">
              <a:avLst>
                <a:gd name="adj" fmla="val 91718"/>
              </a:avLst>
            </a:prstGeom>
            <a:solidFill>
              <a:srgbClr val="72AF2F">
                <a:alpha val="94901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9116" tIns="49557" rIns="99116" bIns="49557" anchor="ctr"/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defTabSz="991185" eaLnBrk="0" fontAlgn="base" hangingPunct="0">
                <a:spcBef>
                  <a:spcPct val="0"/>
                </a:spcBef>
                <a:spcAft>
                  <a:spcPct val="0"/>
                </a:spcAft>
                <a:buNone/>
              </a:pPr>
              <a:endParaRPr lang="en-US" altLang="en-US" sz="1084">
                <a:solidFill>
                  <a:prstClr val="black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41" name="TextBox 8"/>
            <p:cNvSpPr txBox="1">
              <a:spLocks noChangeArrowheads="1"/>
            </p:cNvSpPr>
            <p:nvPr/>
          </p:nvSpPr>
          <p:spPr bwMode="auto">
            <a:xfrm>
              <a:off x="734485" y="6309785"/>
              <a:ext cx="9977967" cy="3852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9116" tIns="49557" rIns="99116" bIns="49557" anchor="ctr"/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defTabSz="991185" eaLnBrk="0" fontAlgn="base" hangingPunct="0">
                <a:spcBef>
                  <a:spcPct val="0"/>
                </a:spcBef>
                <a:spcAft>
                  <a:spcPct val="0"/>
                </a:spcAft>
                <a:buNone/>
              </a:pPr>
              <a:r>
                <a:rPr lang="en-GB" altLang="en-US" sz="1084">
                  <a:solidFill>
                    <a:prstClr val="white"/>
                  </a:solidFill>
                  <a:latin typeface="Arial" panose="020B0604020202020204" pitchFamily="34" charset="0"/>
                </a:rPr>
                <a:t>SP-230390 </a:t>
              </a:r>
              <a:r>
                <a:rPr lang="en-GB" altLang="en-US" sz="867">
                  <a:solidFill>
                    <a:prstClr val="white"/>
                  </a:solidFill>
                  <a:latin typeface="Arial" panose="020B0604020202020204" pitchFamily="34" charset="0"/>
                </a:rPr>
                <a:t>-  3GPP TSG#99, 20 -24 March 2023, Rotterdam, The Netherlands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11735051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="" xmlns:a16="http://schemas.microsoft.com/office/drawing/2014/main" id="{2BBD9587-4CE1-4E26-97DF-12424B01B2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65193" y="281200"/>
            <a:ext cx="6975177" cy="929308"/>
          </a:xfrm>
        </p:spPr>
        <p:txBody>
          <a:bodyPr wrap="square" anchor="ctr">
            <a:normAutofit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SA2 and SA </a:t>
            </a:r>
            <a:r>
              <a:rPr lang="en-US" dirty="0">
                <a:solidFill>
                  <a:schemeClr val="tx1"/>
                </a:solidFill>
              </a:rPr>
              <a:t>meeting dates for </a:t>
            </a:r>
            <a:r>
              <a:rPr lang="en-US" dirty="0" smtClean="0">
                <a:solidFill>
                  <a:schemeClr val="tx1"/>
                </a:solidFill>
              </a:rPr>
              <a:t>2024</a:t>
            </a:r>
            <a:endParaRPr lang="en-US" dirty="0">
              <a:solidFill>
                <a:schemeClr val="tx1"/>
              </a:solidFill>
            </a:endParaRPr>
          </a:p>
        </p:txBody>
      </p:sp>
      <p:graphicFrame>
        <p:nvGraphicFramePr>
          <p:cNvPr id="14" name="Table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24966611"/>
              </p:ext>
            </p:extLst>
          </p:nvPr>
        </p:nvGraphicFramePr>
        <p:xfrm>
          <a:off x="1019331" y="1581562"/>
          <a:ext cx="9998439" cy="4474459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079292"/>
                <a:gridCol w="1358344"/>
                <a:gridCol w="2892110"/>
                <a:gridCol w="2685530"/>
                <a:gridCol w="1983163"/>
              </a:tblGrid>
              <a:tr h="406769">
                <a:tc rowSpan="3">
                  <a:txBody>
                    <a:bodyPr/>
                    <a:lstStyle/>
                    <a:p>
                      <a:pPr algn="ctr" fontAlgn="t"/>
                      <a:r>
                        <a:rPr lang="en-US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60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SA2-Ad Hoc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Monday, January 22, 2024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Monday, </a:t>
                      </a:r>
                      <a:r>
                        <a:rPr lang="en-US" sz="16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January </a:t>
                      </a:r>
                      <a:r>
                        <a:rPr lang="en-US" sz="160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29, </a:t>
                      </a:r>
                      <a:r>
                        <a:rPr lang="en-US" sz="16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2024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Electronic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406769">
                <a:tc vMerge="1">
                  <a:txBody>
                    <a:bodyPr/>
                    <a:lstStyle/>
                    <a:p>
                      <a:pPr algn="ctr" fontAlgn="t"/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60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SA2#161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Monday, February 26, 2024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Friday, March 1, 2024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Athens, Greece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406769">
                <a:tc vMerge="1">
                  <a:txBody>
                    <a:bodyPr/>
                    <a:lstStyle/>
                    <a:p>
                      <a:pPr algn="ctr" fontAlgn="t"/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SA#103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Tuesday,</a:t>
                      </a:r>
                      <a:r>
                        <a:rPr lang="en-US" sz="16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March 19, 2024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Friday,</a:t>
                      </a:r>
                      <a:r>
                        <a:rPr lang="en-US" sz="16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March 22, 2024</a:t>
                      </a:r>
                      <a:endParaRPr lang="en-US" sz="1600" b="0" i="0" u="none" strike="noStrike" dirty="0" smtClean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Maastricht, NL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406769">
                <a:tc rowSpan="3">
                  <a:txBody>
                    <a:bodyPr/>
                    <a:lstStyle/>
                    <a:p>
                      <a:pPr algn="ctr" fontAlgn="t"/>
                      <a:r>
                        <a:rPr lang="en-US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Q2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60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SA2#162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Monday, April 15, 2024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Friday, April 19, 2024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Changsha, China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406769">
                <a:tc vMerge="1">
                  <a:txBody>
                    <a:bodyPr/>
                    <a:lstStyle/>
                    <a:p>
                      <a:pPr algn="ctr" fontAlgn="t"/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60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SA2#163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Monday, May 27, 2024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Friday, May 31, 2024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u="none" strike="noStrike" dirty="0" err="1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Jeju</a:t>
                      </a:r>
                      <a:r>
                        <a:rPr lang="en-US" sz="160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 Korea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406769">
                <a:tc vMerge="1">
                  <a:txBody>
                    <a:bodyPr/>
                    <a:lstStyle/>
                    <a:p>
                      <a:pPr algn="ctr" fontAlgn="t"/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SA#104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Tuesday,</a:t>
                      </a:r>
                      <a:r>
                        <a:rPr lang="en-US" sz="16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June 18, 2024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Friday,</a:t>
                      </a:r>
                      <a:r>
                        <a:rPr lang="en-US" sz="16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June 21, 2024</a:t>
                      </a:r>
                      <a:endParaRPr lang="en-US" sz="1600" b="0" i="0" u="none" strike="noStrike" dirty="0" smtClean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China (TBC)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406769">
                <a:tc rowSpan="2">
                  <a:txBody>
                    <a:bodyPr/>
                    <a:lstStyle/>
                    <a:p>
                      <a:pPr algn="ctr" fontAlgn="t"/>
                      <a:r>
                        <a:rPr lang="en-US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Q3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60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SA2#164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Monday, August 19, 2024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Friday, August 23, 2024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u="none" strike="noStrike" baseline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Maastricht, NL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406769">
                <a:tc vMerge="1">
                  <a:txBody>
                    <a:bodyPr/>
                    <a:lstStyle/>
                    <a:p>
                      <a:pPr algn="ctr" fontAlgn="t"/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SA#105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Tuesday,</a:t>
                      </a:r>
                      <a:r>
                        <a:rPr lang="en-US" sz="16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September 10, 2024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Friday,</a:t>
                      </a:r>
                      <a:r>
                        <a:rPr lang="en-US" sz="16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September 13, 2024</a:t>
                      </a:r>
                      <a:endParaRPr lang="en-US" sz="1600" b="0" i="0" u="none" strike="noStrike" dirty="0" smtClean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Melbourne, </a:t>
                      </a:r>
                      <a:r>
                        <a:rPr lang="en-US" sz="16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Aus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406769">
                <a:tc rowSpan="3">
                  <a:txBody>
                    <a:bodyPr/>
                    <a:lstStyle/>
                    <a:p>
                      <a:pPr algn="ctr" fontAlgn="t"/>
                      <a:r>
                        <a:rPr lang="en-US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60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SA2#165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Monday, October 14, 2024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Friday, October 18, 2024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India</a:t>
                      </a:r>
                      <a:r>
                        <a:rPr lang="en-US" sz="1600" u="none" strike="noStrike" baseline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(TBC)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406769">
                <a:tc vMerge="1">
                  <a:txBody>
                    <a:bodyPr/>
                    <a:lstStyle/>
                    <a:p>
                      <a:pPr algn="ctr" fontAlgn="t"/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60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SA2#166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Monday, November 18, 2024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Friday, November 22, 2024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Orlando</a:t>
                      </a:r>
                      <a:r>
                        <a:rPr lang="en-US" sz="1600" b="0" i="0" u="none" strike="noStrike" baseline="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 USA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406769">
                <a:tc vMerge="1">
                  <a:txBody>
                    <a:bodyPr/>
                    <a:lstStyle/>
                    <a:p>
                      <a:pPr algn="ctr" fontAlgn="t"/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SA#106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Tuesday,</a:t>
                      </a:r>
                      <a:r>
                        <a:rPr lang="en-US" sz="16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December 10, 2024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Friday,</a:t>
                      </a:r>
                      <a:r>
                        <a:rPr lang="en-US" sz="16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December 13, 2024</a:t>
                      </a:r>
                      <a:endParaRPr lang="en-US" sz="1600" b="0" i="0" u="none" strike="noStrike" dirty="0" smtClean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Madrid (TBC)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9959052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="" xmlns:a16="http://schemas.microsoft.com/office/drawing/2014/main" id="{2BBD9587-4CE1-4E26-97DF-12424B01B2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26931" y="243176"/>
            <a:ext cx="6975177" cy="929308"/>
          </a:xfrm>
        </p:spPr>
        <p:txBody>
          <a:bodyPr wrap="square" anchor="ctr">
            <a:normAutofit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Rel-19 planning for SA2 - General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="" xmlns:a16="http://schemas.microsoft.com/office/drawing/2014/main" id="{B1B7A073-5C24-464D-A363-9847CF6183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4619" y="1382347"/>
            <a:ext cx="11289846" cy="5063423"/>
          </a:xfrm>
        </p:spPr>
        <p:txBody>
          <a:bodyPr/>
          <a:lstStyle/>
          <a:p>
            <a:pPr>
              <a:lnSpc>
                <a:spcPct val="110000"/>
              </a:lnSpc>
              <a:defRPr/>
            </a:pPr>
            <a:r>
              <a:rPr lang="en-US" sz="2000" b="1" dirty="0" smtClean="0"/>
              <a:t>Rel-19 </a:t>
            </a:r>
            <a:r>
              <a:rPr lang="en-US" sz="2000" b="1" dirty="0"/>
              <a:t>studies </a:t>
            </a:r>
            <a:r>
              <a:rPr lang="en-US" sz="2000" b="1" dirty="0" smtClean="0"/>
              <a:t>expected to complete </a:t>
            </a:r>
            <a:r>
              <a:rPr lang="en-US" sz="2000" b="1" dirty="0"/>
              <a:t>no later than SA2#163 (May 2024)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800" dirty="0"/>
              <a:t>In general it is not expected that study work on any KI’s will continue beyond this </a:t>
            </a:r>
            <a:r>
              <a:rPr lang="en-US" sz="1800" dirty="0" smtClean="0"/>
              <a:t>date, but there will be some exceptions to this due to dependencies on other TSGs/WGs </a:t>
            </a:r>
            <a:endParaRPr lang="en-US" sz="1800" dirty="0"/>
          </a:p>
          <a:p>
            <a:pPr lvl="1">
              <a:lnSpc>
                <a:spcPct val="110000"/>
              </a:lnSpc>
              <a:defRPr/>
            </a:pPr>
            <a:r>
              <a:rPr lang="en-US" sz="1800" dirty="0"/>
              <a:t>WIDs based on the outcomes of the studies to be agreed by SA2 in SA2#163 </a:t>
            </a:r>
            <a:r>
              <a:rPr lang="en-US" sz="1800" dirty="0" smtClean="0"/>
              <a:t>(May 2024) and </a:t>
            </a:r>
            <a:r>
              <a:rPr lang="en-US" sz="1800" dirty="0"/>
              <a:t>submitted to SA#104 (June 2024</a:t>
            </a:r>
            <a:r>
              <a:rPr lang="en-US" sz="1800" dirty="0" smtClean="0"/>
              <a:t>)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800" dirty="0" smtClean="0"/>
              <a:t>Study-only items will not follow these targets</a:t>
            </a:r>
            <a:endParaRPr lang="en-US" sz="1800" dirty="0"/>
          </a:p>
          <a:p>
            <a:pPr>
              <a:lnSpc>
                <a:spcPct val="110000"/>
              </a:lnSpc>
              <a:defRPr/>
            </a:pPr>
            <a:r>
              <a:rPr lang="en-US" sz="2000" b="1" dirty="0" smtClean="0"/>
              <a:t>Some checkpoints have been identified related to RAN dependencies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800" dirty="0" err="1" smtClean="0"/>
              <a:t>FS_AmbientIoT</a:t>
            </a:r>
            <a:r>
              <a:rPr lang="en-US" sz="1800" dirty="0"/>
              <a:t>: Check in TSG#106 </a:t>
            </a:r>
            <a:r>
              <a:rPr lang="en-US" sz="1800" dirty="0" smtClean="0"/>
              <a:t>(December 2024) for </a:t>
            </a:r>
            <a:r>
              <a:rPr lang="en-US" sz="1800" dirty="0"/>
              <a:t>further Ambient IOT work taking into account RAN </a:t>
            </a:r>
            <a:r>
              <a:rPr lang="en-US" sz="1800" dirty="0" smtClean="0"/>
              <a:t>progress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800" dirty="0" smtClean="0"/>
              <a:t>FS_AIML_CN: Check in TSG#105 (September 2024</a:t>
            </a:r>
            <a:r>
              <a:rPr lang="en-US" sz="1800" dirty="0"/>
              <a:t>) related to WT1.1, 1.2, </a:t>
            </a:r>
            <a:r>
              <a:rPr lang="en-US" sz="1800" dirty="0" smtClean="0"/>
              <a:t>1.3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800" dirty="0" smtClean="0"/>
              <a:t>FS_ISAC_ARC: Check in TSG#105 (September 2024) to determine the scope, and when to start </a:t>
            </a:r>
            <a:endParaRPr lang="en-US" sz="1800" dirty="0"/>
          </a:p>
          <a:p>
            <a:pPr>
              <a:lnSpc>
                <a:spcPct val="110000"/>
              </a:lnSpc>
              <a:defRPr/>
            </a:pPr>
            <a:r>
              <a:rPr lang="en-US" sz="2000" b="1" dirty="0" smtClean="0"/>
              <a:t>Normative </a:t>
            </a:r>
            <a:r>
              <a:rPr lang="en-US" sz="2000" b="1" dirty="0"/>
              <a:t>work </a:t>
            </a:r>
            <a:r>
              <a:rPr lang="en-US" sz="2000" b="1" dirty="0" smtClean="0"/>
              <a:t>to </a:t>
            </a:r>
            <a:r>
              <a:rPr lang="en-US" sz="2000" b="1" dirty="0"/>
              <a:t>complete </a:t>
            </a:r>
            <a:r>
              <a:rPr lang="en-US" sz="2000" b="1" dirty="0" smtClean="0"/>
              <a:t>by SA2#166 </a:t>
            </a:r>
            <a:r>
              <a:rPr lang="en-US" sz="2000" b="1" dirty="0"/>
              <a:t>(November 2024</a:t>
            </a:r>
            <a:r>
              <a:rPr lang="en-US" sz="2000" b="1" dirty="0" smtClean="0"/>
              <a:t>)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800" dirty="0"/>
              <a:t>Exception sheets (for submission to SA) to request continuation of Work Items beyond the end of 2024 will be discussed in November</a:t>
            </a:r>
          </a:p>
        </p:txBody>
      </p:sp>
    </p:spTree>
    <p:extLst>
      <p:ext uri="{BB962C8B-B14F-4D97-AF65-F5344CB8AC3E}">
        <p14:creationId xmlns:p14="http://schemas.microsoft.com/office/powerpoint/2010/main" val="3212856782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="" xmlns:a16="http://schemas.microsoft.com/office/drawing/2014/main" id="{2BBD9587-4CE1-4E26-97DF-12424B01B2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4619" y="243193"/>
            <a:ext cx="3967479" cy="929308"/>
          </a:xfrm>
        </p:spPr>
        <p:txBody>
          <a:bodyPr wrap="square" anchor="ctr">
            <a:normAutofit fontScale="90000"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Rel-19 planning for SA2 – TU overview</a:t>
            </a:r>
            <a:endParaRPr lang="en-US" dirty="0">
              <a:solidFill>
                <a:schemeClr val="tx1"/>
              </a:solidFill>
            </a:endParaRPr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271750559"/>
              </p:ext>
            </p:extLst>
          </p:nvPr>
        </p:nvGraphicFramePr>
        <p:xfrm>
          <a:off x="1551115" y="5861881"/>
          <a:ext cx="3048042" cy="609066"/>
        </p:xfrm>
        <a:graphic>
          <a:graphicData uri="http://schemas.openxmlformats.org/drawingml/2006/table">
            <a:tbl>
              <a:tblPr/>
              <a:tblGrid>
                <a:gridCol w="1524021"/>
                <a:gridCol w="1524021"/>
              </a:tblGrid>
              <a:tr h="232204"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Pre-Rel-17</a:t>
                      </a:r>
                    </a:p>
                  </a:txBody>
                  <a:tcPr marL="9135" marR="9135" marT="913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Rel-19 content discussion</a:t>
                      </a:r>
                    </a:p>
                  </a:txBody>
                  <a:tcPr marL="9135" marR="9135" marT="913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</a:tr>
              <a:tr h="189571"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Rel-17</a:t>
                      </a:r>
                    </a:p>
                  </a:txBody>
                  <a:tcPr marL="9135" marR="9135" marT="913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Rel-19</a:t>
                      </a:r>
                    </a:p>
                  </a:txBody>
                  <a:tcPr marL="9135" marR="9135" marT="913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</a:tr>
              <a:tr h="187291"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Rel-18</a:t>
                      </a:r>
                    </a:p>
                  </a:txBody>
                  <a:tcPr marL="9135" marR="9135" marT="913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Buffer</a:t>
                      </a:r>
                    </a:p>
                  </a:txBody>
                  <a:tcPr marL="9135" marR="9135" marT="913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966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4071628"/>
              </p:ext>
            </p:extLst>
          </p:nvPr>
        </p:nvGraphicFramePr>
        <p:xfrm>
          <a:off x="5263376" y="243193"/>
          <a:ext cx="6400800" cy="6227754"/>
        </p:xfrm>
        <a:graphic>
          <a:graphicData uri="http://schemas.openxmlformats.org/drawingml/2006/table">
            <a:tbl>
              <a:tblPr/>
              <a:tblGrid>
                <a:gridCol w="640080"/>
                <a:gridCol w="640080"/>
                <a:gridCol w="640080"/>
                <a:gridCol w="640080"/>
                <a:gridCol w="640080"/>
                <a:gridCol w="640080"/>
                <a:gridCol w="640080"/>
                <a:gridCol w="640080"/>
                <a:gridCol w="640080"/>
                <a:gridCol w="640080"/>
              </a:tblGrid>
              <a:tr h="137903"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Feb, 24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Mar, 24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Apr, 24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May, 24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Jun, 24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Aug, 24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Sep, 24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Oct, 24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Nov, 24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Dec, 24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  <a:tr h="137903"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#161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SA#103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#162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#163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SA#104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#164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SA#105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#165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#166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SA#106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  <a:tr h="137903"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36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36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36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36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36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36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37903"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37903"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37903"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37903"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37903"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37903"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37903"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37903"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37903"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37903"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37903"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37903"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37903"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37903"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37903"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37903"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37903"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37903"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37903"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37903"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37903"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37903"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37903"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37903"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37903"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37903"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37903"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37903"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37903"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37903"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37903"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37903"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 (TEI19)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 (TEI19)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 (TEI19)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37903"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96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96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96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 (TEI19)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 (TEI19)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37903"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96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96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96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96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96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96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37903"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96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96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96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96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96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96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37903"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96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96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96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96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96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96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286" marR="7286" marT="728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10" name="Content Placeholder 2">
            <a:extLst>
              <a:ext uri="{FF2B5EF4-FFF2-40B4-BE49-F238E27FC236}">
                <a16:creationId xmlns="" xmlns:a16="http://schemas.microsoft.com/office/drawing/2014/main" id="{B1B7A073-5C24-464D-A363-9847CF618387}"/>
              </a:ext>
            </a:extLst>
          </p:cNvPr>
          <p:cNvSpPr txBox="1">
            <a:spLocks/>
          </p:cNvSpPr>
          <p:nvPr/>
        </p:nvSpPr>
        <p:spPr bwMode="auto">
          <a:xfrm>
            <a:off x="454619" y="1382348"/>
            <a:ext cx="4557133" cy="42044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71684" indent="-371684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Blip>
                <a:blip r:embed="rId3"/>
              </a:buBlip>
              <a:defRPr sz="3034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05312" indent="-30973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602">
                <a:solidFill>
                  <a:schemeClr val="tx1"/>
                </a:solidFill>
                <a:latin typeface="+mn-lt"/>
              </a:defRPr>
            </a:lvl2pPr>
            <a:lvl3pPr marL="1238943" indent="-2477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167">
                <a:solidFill>
                  <a:schemeClr val="tx1"/>
                </a:solidFill>
                <a:latin typeface="+mn-lt"/>
              </a:defRPr>
            </a:lvl3pPr>
            <a:lvl4pPr marL="1734520" indent="-2477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167">
                <a:solidFill>
                  <a:schemeClr val="tx1"/>
                </a:solidFill>
                <a:latin typeface="+mn-lt"/>
              </a:defRPr>
            </a:lvl4pPr>
            <a:lvl5pPr marL="2230097" indent="-2477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733">
                <a:solidFill>
                  <a:schemeClr val="tx1"/>
                </a:solidFill>
                <a:latin typeface="+mn-lt"/>
              </a:defRPr>
            </a:lvl5pPr>
            <a:lvl6pPr marL="2725674" indent="-2477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733">
                <a:solidFill>
                  <a:schemeClr val="tx1"/>
                </a:solidFill>
                <a:latin typeface="+mn-lt"/>
              </a:defRPr>
            </a:lvl6pPr>
            <a:lvl7pPr marL="3221252" indent="-2477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733">
                <a:solidFill>
                  <a:schemeClr val="tx1"/>
                </a:solidFill>
                <a:latin typeface="+mn-lt"/>
              </a:defRPr>
            </a:lvl7pPr>
            <a:lvl8pPr marL="3716829" indent="-2477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733">
                <a:solidFill>
                  <a:schemeClr val="tx1"/>
                </a:solidFill>
                <a:latin typeface="+mn-lt"/>
              </a:defRPr>
            </a:lvl8pPr>
            <a:lvl9pPr marL="4212406" indent="-2477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733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lnSpc>
                <a:spcPct val="110000"/>
              </a:lnSpc>
              <a:defRPr/>
            </a:pPr>
            <a:r>
              <a:rPr lang="en-US" sz="1800" kern="0" dirty="0" smtClean="0"/>
              <a:t>The transition to great TU allocation for Rel-19 is expected to be gradual</a:t>
            </a:r>
          </a:p>
          <a:p>
            <a:pPr>
              <a:lnSpc>
                <a:spcPct val="110000"/>
              </a:lnSpc>
              <a:defRPr/>
            </a:pPr>
            <a:r>
              <a:rPr lang="en-US" sz="1800" kern="0" dirty="0" smtClean="0"/>
              <a:t>Allocations in the table right are as currently set out in S2-2402208</a:t>
            </a:r>
          </a:p>
          <a:p>
            <a:pPr>
              <a:lnSpc>
                <a:spcPct val="110000"/>
              </a:lnSpc>
              <a:defRPr/>
            </a:pPr>
            <a:r>
              <a:rPr lang="en-US" sz="1800" kern="0" dirty="0" smtClean="0"/>
              <a:t>The plan will be re-assessed after each meeting to see whether the transition to Rel-19 can be accelerated</a:t>
            </a:r>
          </a:p>
          <a:p>
            <a:pPr>
              <a:lnSpc>
                <a:spcPct val="110000"/>
              </a:lnSpc>
              <a:defRPr/>
            </a:pPr>
            <a:r>
              <a:rPr lang="en-US" sz="1800" kern="0" dirty="0" smtClean="0"/>
              <a:t>Some buffer remains in the plan to handle alignment with other WG’s, late additional work, drafting, </a:t>
            </a:r>
            <a:r>
              <a:rPr lang="en-US" sz="1800" kern="0" dirty="0" err="1" smtClean="0"/>
              <a:t>etc</a:t>
            </a:r>
            <a:endParaRPr lang="en-US" sz="1800" kern="0" dirty="0" smtClean="0"/>
          </a:p>
          <a:p>
            <a:pPr>
              <a:lnSpc>
                <a:spcPct val="110000"/>
              </a:lnSpc>
              <a:defRPr/>
            </a:pPr>
            <a:endParaRPr lang="en-US" sz="1800" kern="0" dirty="0" smtClean="0"/>
          </a:p>
        </p:txBody>
      </p:sp>
    </p:spTree>
    <p:extLst>
      <p:ext uri="{BB962C8B-B14F-4D97-AF65-F5344CB8AC3E}">
        <p14:creationId xmlns:p14="http://schemas.microsoft.com/office/powerpoint/2010/main" val="2239066009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="" xmlns:a16="http://schemas.microsoft.com/office/drawing/2014/main" id="{2BBD9587-4CE1-4E26-97DF-12424B01B2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77029" y="288146"/>
            <a:ext cx="6975177" cy="929308"/>
          </a:xfrm>
        </p:spPr>
        <p:txBody>
          <a:bodyPr wrap="square" anchor="ctr">
            <a:normAutofit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Rel-19 planning for SA2 – </a:t>
            </a:r>
            <a:r>
              <a:rPr lang="en-US" dirty="0" smtClean="0">
                <a:solidFill>
                  <a:schemeClr val="tx1"/>
                </a:solidFill>
              </a:rPr>
              <a:t>TEI19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="" xmlns:a16="http://schemas.microsoft.com/office/drawing/2014/main" id="{B1B7A073-5C24-464D-A363-9847CF6183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9648" y="1217454"/>
            <a:ext cx="4492136" cy="5221465"/>
          </a:xfrm>
        </p:spPr>
        <p:txBody>
          <a:bodyPr/>
          <a:lstStyle/>
          <a:p>
            <a:pPr>
              <a:lnSpc>
                <a:spcPct val="110000"/>
              </a:lnSpc>
              <a:defRPr/>
            </a:pPr>
            <a:r>
              <a:rPr lang="en-US" sz="1895" dirty="0" smtClean="0"/>
              <a:t>The planned total budget for TEI19 items is 12 TU’s</a:t>
            </a:r>
          </a:p>
          <a:p>
            <a:pPr>
              <a:lnSpc>
                <a:spcPct val="110000"/>
              </a:lnSpc>
              <a:defRPr/>
            </a:pPr>
            <a:r>
              <a:rPr lang="en-US" sz="2000" dirty="0"/>
              <a:t>Proposed plan for TEI19 </a:t>
            </a:r>
            <a:r>
              <a:rPr lang="en-US" sz="2000" dirty="0" smtClean="0"/>
              <a:t>items in table</a:t>
            </a:r>
            <a:endParaRPr lang="en-US" sz="2000" dirty="0"/>
          </a:p>
          <a:p>
            <a:pPr>
              <a:lnSpc>
                <a:spcPct val="110000"/>
              </a:lnSpc>
              <a:defRPr/>
            </a:pPr>
            <a:r>
              <a:rPr lang="en-US" sz="1895" dirty="0" smtClean="0"/>
              <a:t>Note that SA (in SP-231760) endorsed the following: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600" dirty="0"/>
              <a:t>FS_INSS: Move to TEI19. SA recommend SA2 to discuss this as TEI19 </a:t>
            </a:r>
            <a:r>
              <a:rPr lang="en-US" sz="1600" dirty="0" err="1"/>
              <a:t>poposal</a:t>
            </a:r>
            <a:r>
              <a:rPr lang="en-US" sz="1600" dirty="0"/>
              <a:t> and bring for approval to future TSG </a:t>
            </a:r>
            <a:r>
              <a:rPr lang="en-US" sz="1600" dirty="0" smtClean="0"/>
              <a:t>meetings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600" dirty="0"/>
              <a:t>RVAS_ARCH: Move to TEI19. SA recommend SA2 to discuss this as TEI19 </a:t>
            </a:r>
            <a:r>
              <a:rPr lang="en-US" sz="1600" dirty="0" err="1"/>
              <a:t>poposal</a:t>
            </a:r>
            <a:r>
              <a:rPr lang="en-US" sz="1600" dirty="0"/>
              <a:t> and bring for approval to future TSG </a:t>
            </a:r>
            <a:r>
              <a:rPr lang="en-US" sz="1600" dirty="0" smtClean="0"/>
              <a:t>meetings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600" dirty="0"/>
              <a:t>TEI19_Netshare: SA recommend SA2 to discuss this as TEI19 </a:t>
            </a:r>
            <a:r>
              <a:rPr lang="en-US" sz="1600" dirty="0" smtClean="0"/>
              <a:t>proposal </a:t>
            </a:r>
            <a:r>
              <a:rPr lang="en-US" sz="1600" dirty="0"/>
              <a:t>and bring for approval to future TSG </a:t>
            </a:r>
            <a:r>
              <a:rPr lang="en-US" sz="1600" dirty="0" smtClean="0"/>
              <a:t>meetings</a:t>
            </a:r>
          </a:p>
          <a:p>
            <a:pPr>
              <a:lnSpc>
                <a:spcPct val="110000"/>
              </a:lnSpc>
              <a:defRPr/>
            </a:pPr>
            <a:endParaRPr lang="en-US" sz="2032" dirty="0"/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29039212"/>
              </p:ext>
            </p:extLst>
          </p:nvPr>
        </p:nvGraphicFramePr>
        <p:xfrm>
          <a:off x="5246556" y="1318316"/>
          <a:ext cx="6452936" cy="377508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10664"/>
                <a:gridCol w="838452"/>
                <a:gridCol w="3387777"/>
                <a:gridCol w="1716043"/>
              </a:tblGrid>
              <a:tr h="259305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 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 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TEI19 preparation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TEI119 technical work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942856">
                <a:tc rowSpan="2"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Q1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</a:rPr>
                        <a:t>Jan 24</a:t>
                      </a:r>
                      <a:endParaRPr lang="en-US" sz="1400" b="1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</a:rPr>
                        <a:t>Endorse some TEI19 items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</a:rPr>
                        <a:t>(must have WID, draft CR’s, &gt; 4 supporters)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</a:rPr>
                        <a:t>Items not endorsed are noted</a:t>
                      </a:r>
                      <a:endParaRPr lang="en-US" sz="1400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</a:rPr>
                        <a:t>None</a:t>
                      </a:r>
                      <a:endParaRPr lang="en-US" sz="1400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53168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>
                          <a:effectLst/>
                        </a:rPr>
                        <a:t>Feb 24</a:t>
                      </a:r>
                      <a:endParaRPr lang="en-US" sz="1400" b="1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</a:rPr>
                        <a:t>Agree </a:t>
                      </a:r>
                      <a:r>
                        <a:rPr lang="en-US" sz="1400" dirty="0">
                          <a:effectLst/>
                        </a:rPr>
                        <a:t>&lt;= 8 TU’s of TEI19 items – these will be scheduled in Q2 – </a:t>
                      </a:r>
                      <a:r>
                        <a:rPr lang="en-US" sz="1400" dirty="0" smtClean="0">
                          <a:effectLst/>
                        </a:rPr>
                        <a:t>Q4</a:t>
                      </a:r>
                      <a:endParaRPr lang="en-US" sz="1400" dirty="0">
                        <a:effectLst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None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707142">
                <a:tc rowSpan="2"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Q2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>
                          <a:effectLst/>
                        </a:rPr>
                        <a:t>Apr 24</a:t>
                      </a:r>
                      <a:endParaRPr lang="en-US" sz="1400" b="1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Agree &lt;= 4 TU’s of TEI19 items – these will be scheduled in Q3 – Q4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Items not agreed </a:t>
                      </a:r>
                      <a:r>
                        <a:rPr lang="en-US" sz="1400">
                          <a:effectLst/>
                        </a:rPr>
                        <a:t>are </a:t>
                      </a:r>
                      <a:r>
                        <a:rPr lang="en-US" sz="1400" smtClean="0">
                          <a:effectLst/>
                        </a:rPr>
                        <a:t>noted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2 TU’s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5930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>
                          <a:effectLst/>
                        </a:rPr>
                        <a:t>May 24</a:t>
                      </a:r>
                      <a:endParaRPr lang="en-US" sz="1400" b="1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None planned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2 TU’s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93641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Q3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</a:rPr>
                        <a:t>Aug 24</a:t>
                      </a:r>
                      <a:endParaRPr lang="en-US" sz="1400" b="1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None planned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2 </a:t>
                      </a:r>
                      <a:r>
                        <a:rPr lang="en-US" sz="1400" dirty="0" smtClean="0">
                          <a:effectLst/>
                        </a:rPr>
                        <a:t>TU’s</a:t>
                      </a:r>
                      <a:endParaRPr lang="en-US" sz="1400" dirty="0">
                        <a:effectLst/>
                      </a:endParaRPr>
                    </a:p>
                  </a:txBody>
                  <a:tcPr marL="68580" marR="68580" marT="0" marB="0"/>
                </a:tc>
              </a:tr>
              <a:tr h="259305">
                <a:tc rowSpan="2"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Q4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>
                          <a:effectLst/>
                        </a:rPr>
                        <a:t>Oct 24</a:t>
                      </a:r>
                      <a:endParaRPr lang="en-US" sz="1400" b="1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None planned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3 TU’s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5930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</a:rPr>
                        <a:t>Nov 24</a:t>
                      </a:r>
                      <a:endParaRPr lang="en-US" sz="1400" b="1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None planned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3 TU’s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15838607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02888" y="2692400"/>
            <a:ext cx="8005233" cy="1143000"/>
          </a:xfrm>
        </p:spPr>
        <p:txBody>
          <a:bodyPr/>
          <a:lstStyle/>
          <a:p>
            <a:r>
              <a:rPr lang="en-US" sz="4400" dirty="0" smtClean="0">
                <a:solidFill>
                  <a:schemeClr val="tx1"/>
                </a:solidFill>
              </a:rPr>
              <a:t>Meetings in Q2 2024</a:t>
            </a:r>
            <a:endParaRPr lang="en-US" sz="4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3355625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="" xmlns:a16="http://schemas.microsoft.com/office/drawing/2014/main" id="{AA107368-5183-463D-A752-842B7A9C5A78}"/>
              </a:ext>
            </a:extLst>
          </p:cNvPr>
          <p:cNvSpPr txBox="1">
            <a:spLocks/>
          </p:cNvSpPr>
          <p:nvPr/>
        </p:nvSpPr>
        <p:spPr>
          <a:xfrm>
            <a:off x="2428001" y="319172"/>
            <a:ext cx="6508595" cy="929308"/>
          </a:xfrm>
          <a:prstGeom prst="rect">
            <a:avLst/>
          </a:prstGeom>
        </p:spPr>
        <p:txBody>
          <a:bodyPr wrap="square" anchor="ctr">
            <a:normAutofit/>
          </a:bodyPr>
          <a:lstStyle>
            <a:lvl1pPr algn="l" defTabSz="1219133" rtl="0" eaLnBrk="1" latinLnBrk="0" hangingPunct="1">
              <a:spcBef>
                <a:spcPct val="0"/>
              </a:spcBef>
              <a:buNone/>
              <a:defRPr sz="2666" kern="12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2800" dirty="0" smtClean="0">
                <a:solidFill>
                  <a:schemeClr val="tx2"/>
                </a:solidFill>
              </a:rPr>
              <a:t>SA2#162 </a:t>
            </a:r>
            <a:r>
              <a:rPr lang="en-US" sz="2800" dirty="0">
                <a:solidFill>
                  <a:schemeClr val="tx2"/>
                </a:solidFill>
              </a:rPr>
              <a:t>Dates/Agenda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="" xmlns:a16="http://schemas.microsoft.com/office/drawing/2014/main" id="{0B8726E9-E2A7-4EE1-8398-AFAED8E38BCC}"/>
              </a:ext>
            </a:extLst>
          </p:cNvPr>
          <p:cNvSpPr txBox="1">
            <a:spLocks/>
          </p:cNvSpPr>
          <p:nvPr/>
        </p:nvSpPr>
        <p:spPr>
          <a:xfrm>
            <a:off x="585028" y="1424066"/>
            <a:ext cx="5042298" cy="4655906"/>
          </a:xfrm>
          <a:prstGeom prst="rect">
            <a:avLst/>
          </a:prstGeom>
        </p:spPr>
        <p:txBody>
          <a:bodyPr/>
          <a:lstStyle>
            <a:lvl1pPr marL="457176" indent="-457176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42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90544" indent="-380978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373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23915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3481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047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2613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179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1745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311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  <a:defRPr/>
            </a:pPr>
            <a:r>
              <a:rPr lang="en-US" sz="1626" dirty="0" smtClean="0">
                <a:solidFill>
                  <a:schemeClr val="tx2"/>
                </a:solidFill>
              </a:rPr>
              <a:t>SA2#162 </a:t>
            </a:r>
            <a:r>
              <a:rPr lang="en-US" sz="1626" dirty="0">
                <a:solidFill>
                  <a:schemeClr val="tx2"/>
                </a:solidFill>
              </a:rPr>
              <a:t>will be a F2F ordinary meeting</a:t>
            </a:r>
          </a:p>
          <a:p>
            <a:pPr>
              <a:lnSpc>
                <a:spcPct val="110000"/>
              </a:lnSpc>
              <a:defRPr/>
            </a:pPr>
            <a:r>
              <a:rPr lang="en-US" sz="1626" dirty="0">
                <a:solidFill>
                  <a:schemeClr val="tx2"/>
                </a:solidFill>
              </a:rPr>
              <a:t>Preliminary Agenda (subjected to changes): </a:t>
            </a:r>
          </a:p>
          <a:p>
            <a:pPr marL="619491" lvl="1" indent="-247796">
              <a:lnSpc>
                <a:spcPct val="110000"/>
              </a:lnSpc>
              <a:defRPr/>
            </a:pPr>
            <a:r>
              <a:rPr lang="en-US" sz="1626" dirty="0">
                <a:solidFill>
                  <a:schemeClr val="tx2"/>
                </a:solidFill>
              </a:rPr>
              <a:t>AI 4.1: Incoming LSs on all agenda items</a:t>
            </a:r>
          </a:p>
          <a:p>
            <a:pPr marL="619491" lvl="1" indent="-247796">
              <a:lnSpc>
                <a:spcPct val="110000"/>
              </a:lnSpc>
              <a:defRPr/>
            </a:pPr>
            <a:r>
              <a:rPr lang="en-US" sz="1626" dirty="0">
                <a:solidFill>
                  <a:schemeClr val="tx2"/>
                </a:solidFill>
              </a:rPr>
              <a:t>AI 4.2: inclusive language for 2G/3G specs</a:t>
            </a:r>
          </a:p>
          <a:p>
            <a:pPr marL="619491" lvl="1" indent="-247796">
              <a:lnSpc>
                <a:spcPct val="110000"/>
              </a:lnSpc>
              <a:defRPr/>
            </a:pPr>
            <a:r>
              <a:rPr lang="en-US" sz="1626" dirty="0">
                <a:solidFill>
                  <a:schemeClr val="tx2"/>
                </a:solidFill>
              </a:rPr>
              <a:t>AI 5.X, 6.X, </a:t>
            </a:r>
            <a:r>
              <a:rPr lang="en-US" sz="1626" dirty="0" smtClean="0">
                <a:solidFill>
                  <a:schemeClr val="tx2"/>
                </a:solidFill>
              </a:rPr>
              <a:t>7.X, 8.X</a:t>
            </a:r>
            <a:endParaRPr lang="en-US" sz="1626" dirty="0">
              <a:solidFill>
                <a:schemeClr val="tx2"/>
              </a:solidFill>
            </a:endParaRPr>
          </a:p>
          <a:p>
            <a:pPr marL="619491" lvl="1" indent="-247796">
              <a:lnSpc>
                <a:spcPct val="110000"/>
              </a:lnSpc>
              <a:defRPr/>
            </a:pPr>
            <a:r>
              <a:rPr lang="en-US" sz="1626" dirty="0" smtClean="0">
                <a:solidFill>
                  <a:schemeClr val="tx2"/>
                </a:solidFill>
              </a:rPr>
              <a:t>AI </a:t>
            </a:r>
            <a:r>
              <a:rPr lang="en-US" sz="1626" dirty="0">
                <a:solidFill>
                  <a:schemeClr val="tx2"/>
                </a:solidFill>
              </a:rPr>
              <a:t>9.X: Rel-18 Maintenance</a:t>
            </a:r>
          </a:p>
          <a:p>
            <a:pPr marL="619491" lvl="1" indent="-247796">
              <a:lnSpc>
                <a:spcPct val="110000"/>
              </a:lnSpc>
              <a:defRPr/>
            </a:pPr>
            <a:r>
              <a:rPr lang="en-US" sz="1626" dirty="0">
                <a:solidFill>
                  <a:schemeClr val="tx2"/>
                </a:solidFill>
              </a:rPr>
              <a:t>AI 19.X: Rel-19 approved study/work </a:t>
            </a:r>
            <a:r>
              <a:rPr lang="en-US" sz="1626" dirty="0" smtClean="0">
                <a:solidFill>
                  <a:schemeClr val="tx2"/>
                </a:solidFill>
              </a:rPr>
              <a:t>items (including TEI19)</a:t>
            </a:r>
            <a:endParaRPr lang="en-US" sz="1626" dirty="0">
              <a:solidFill>
                <a:schemeClr val="tx2"/>
              </a:solidFill>
            </a:endParaRPr>
          </a:p>
          <a:p>
            <a:pPr marL="371695" lvl="1" indent="0">
              <a:lnSpc>
                <a:spcPct val="110000"/>
              </a:lnSpc>
              <a:buNone/>
              <a:defRPr/>
            </a:pPr>
            <a:endParaRPr lang="en-US" altLang="en-US" sz="1626" dirty="0">
              <a:solidFill>
                <a:schemeClr val="tx2"/>
              </a:solidFill>
            </a:endParaRPr>
          </a:p>
          <a:p>
            <a:pPr marL="371684" lvl="1" indent="-371684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en-GB" sz="1626" dirty="0">
                <a:solidFill>
                  <a:schemeClr val="tx2"/>
                </a:solidFill>
              </a:rPr>
              <a:t>Email Approval may be scheduled immediately after the meeting, only if it becomes really necessary. Further details on email approval such as </a:t>
            </a:r>
            <a:r>
              <a:rPr lang="en-GB" sz="1626" dirty="0" err="1">
                <a:solidFill>
                  <a:schemeClr val="tx2"/>
                </a:solidFill>
              </a:rPr>
              <a:t>TDoc</a:t>
            </a:r>
            <a:r>
              <a:rPr lang="en-GB" sz="1626" dirty="0">
                <a:solidFill>
                  <a:schemeClr val="tx2"/>
                </a:solidFill>
              </a:rPr>
              <a:t> list, date/timings will be decided during the meeting</a:t>
            </a:r>
            <a:r>
              <a:rPr lang="en-GB" sz="1626" dirty="0" smtClean="0">
                <a:solidFill>
                  <a:schemeClr val="tx2"/>
                </a:solidFill>
              </a:rPr>
              <a:t>.</a:t>
            </a:r>
            <a:endParaRPr lang="en-US" sz="1626" dirty="0">
              <a:solidFill>
                <a:schemeClr val="tx2"/>
              </a:solidFill>
            </a:endParaRPr>
          </a:p>
          <a:p>
            <a:pPr marL="619491" lvl="1" indent="-247796">
              <a:lnSpc>
                <a:spcPct val="110000"/>
              </a:lnSpc>
              <a:defRPr/>
            </a:pPr>
            <a:endParaRPr lang="en-US" altLang="en-US" sz="1301" dirty="0"/>
          </a:p>
          <a:p>
            <a:pPr marL="619491" lvl="1" indent="-247796">
              <a:lnSpc>
                <a:spcPct val="110000"/>
              </a:lnSpc>
              <a:defRPr/>
            </a:pPr>
            <a:endParaRPr lang="en-US" altLang="en-US" sz="1084" b="1" dirty="0">
              <a:solidFill>
                <a:srgbClr val="FF0000"/>
              </a:solidFill>
            </a:endParaRPr>
          </a:p>
          <a:p>
            <a:pPr marL="619491" lvl="1" indent="-247796">
              <a:lnSpc>
                <a:spcPct val="110000"/>
              </a:lnSpc>
              <a:defRPr/>
            </a:pPr>
            <a:endParaRPr lang="en-US" altLang="en-US" sz="1084" dirty="0"/>
          </a:p>
          <a:p>
            <a:pPr marL="619491" lvl="1" indent="-247796">
              <a:lnSpc>
                <a:spcPct val="110000"/>
              </a:lnSpc>
              <a:defRPr/>
            </a:pPr>
            <a:endParaRPr lang="en-US" altLang="en-US" sz="1084" dirty="0"/>
          </a:p>
          <a:p>
            <a:pPr>
              <a:defRPr/>
            </a:pPr>
            <a:endParaRPr lang="en-US" altLang="en-US" sz="1301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61949614"/>
              </p:ext>
            </p:extLst>
          </p:nvPr>
        </p:nvGraphicFramePr>
        <p:xfrm>
          <a:off x="5627325" y="1424066"/>
          <a:ext cx="6323339" cy="2743200"/>
        </p:xfrm>
        <a:graphic>
          <a:graphicData uri="http://schemas.openxmlformats.org/drawingml/2006/table">
            <a:tbl>
              <a:tblPr>
                <a:tableStyleId>{073A0DAA-6AF3-43AB-8588-CEC1D06C72B9}</a:tableStyleId>
              </a:tblPr>
              <a:tblGrid>
                <a:gridCol w="1733814"/>
                <a:gridCol w="2077934"/>
                <a:gridCol w="1788143"/>
                <a:gridCol w="723448"/>
              </a:tblGrid>
              <a:tr h="452203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effectLst/>
                        </a:rPr>
                        <a:t>Doc request deadline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200" b="1" u="none" strike="noStrike" dirty="0" smtClean="0">
                          <a:effectLst/>
                        </a:rPr>
                        <a:t>Friday 5 April </a:t>
                      </a:r>
                      <a:r>
                        <a:rPr lang="en-US" sz="1200" b="1" u="none" strike="noStrike" baseline="0" dirty="0" smtClean="0">
                          <a:effectLst/>
                        </a:rPr>
                        <a:t>2024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effectLst/>
                        </a:rPr>
                        <a:t> 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u="none" strike="noStrike">
                          <a:effectLst/>
                        </a:rPr>
                        <a:t>2359 UTC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</a:tr>
              <a:tr h="452203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effectLst/>
                        </a:rPr>
                        <a:t>Doc submission deadline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200" b="1" u="none" strike="noStrike" dirty="0" smtClean="0">
                          <a:effectLst/>
                        </a:rPr>
                        <a:t>Friday 5 April</a:t>
                      </a:r>
                      <a:r>
                        <a:rPr lang="en-US" sz="1200" b="1" u="none" strike="noStrike" baseline="0" dirty="0" smtClean="0">
                          <a:effectLst/>
                        </a:rPr>
                        <a:t> 2024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effectLst/>
                        </a:rPr>
                        <a:t> 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u="none" strike="noStrike">
                          <a:effectLst/>
                        </a:rPr>
                        <a:t>2359 UTC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</a:tr>
              <a:tr h="452203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effectLst/>
                        </a:rPr>
                        <a:t>Registration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200" b="1" u="none" strike="noStrike" dirty="0">
                          <a:effectLst/>
                        </a:rPr>
                        <a:t>Monday </a:t>
                      </a:r>
                      <a:r>
                        <a:rPr lang="en-US" sz="1200" b="1" u="none" strike="noStrike" dirty="0" smtClean="0">
                          <a:effectLst/>
                        </a:rPr>
                        <a:t>8 April 2024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>
                          <a:effectLst/>
                        </a:rPr>
                        <a:t> 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u="none" strike="noStrike">
                          <a:effectLst/>
                        </a:rPr>
                        <a:t>0800 UTC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</a:tr>
              <a:tr h="452203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effectLst/>
                        </a:rPr>
                        <a:t>Start of meeting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200" b="1" u="none" strike="noStrike" dirty="0">
                          <a:effectLst/>
                        </a:rPr>
                        <a:t>Monday </a:t>
                      </a:r>
                      <a:r>
                        <a:rPr lang="en-US" sz="1200" b="1" u="none" strike="noStrike" dirty="0" smtClean="0">
                          <a:effectLst/>
                        </a:rPr>
                        <a:t>15</a:t>
                      </a:r>
                      <a:r>
                        <a:rPr lang="en-US" sz="1200" b="1" u="none" strike="noStrike" baseline="0" dirty="0" smtClean="0">
                          <a:effectLst/>
                        </a:rPr>
                        <a:t> April 2024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effectLst/>
                        </a:rPr>
                        <a:t>0900 Local time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u="none" strike="noStrike" dirty="0" smtClean="0">
                          <a:effectLst/>
                        </a:rPr>
                        <a:t>0100 </a:t>
                      </a:r>
                      <a:r>
                        <a:rPr lang="en-US" sz="1200" b="1" u="none" strike="noStrike" dirty="0">
                          <a:effectLst/>
                        </a:rPr>
                        <a:t>UTC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</a:tr>
              <a:tr h="452203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effectLst/>
                        </a:rPr>
                        <a:t>Close of meeting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200" b="1" u="none" strike="noStrike" dirty="0">
                          <a:effectLst/>
                        </a:rPr>
                        <a:t>Friday </a:t>
                      </a:r>
                      <a:r>
                        <a:rPr lang="en-US" sz="1200" b="1" u="none" strike="noStrike" dirty="0" smtClean="0">
                          <a:effectLst/>
                        </a:rPr>
                        <a:t>19 April</a:t>
                      </a:r>
                      <a:r>
                        <a:rPr lang="en-US" sz="1200" b="1" u="none" strike="noStrike" baseline="0" dirty="0" smtClean="0">
                          <a:effectLst/>
                        </a:rPr>
                        <a:t> 2024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 smtClean="0">
                          <a:effectLst/>
                        </a:rPr>
                        <a:t>1630 </a:t>
                      </a:r>
                      <a:r>
                        <a:rPr lang="en-US" sz="1200" b="1" u="none" strike="noStrike" dirty="0">
                          <a:effectLst/>
                        </a:rPr>
                        <a:t>Local time (or earlier)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u="none" strike="noStrike" dirty="0" smtClean="0">
                          <a:effectLst/>
                        </a:rPr>
                        <a:t>0830 </a:t>
                      </a:r>
                      <a:r>
                        <a:rPr lang="en-US" sz="1200" b="1" u="none" strike="noStrike" dirty="0">
                          <a:effectLst/>
                        </a:rPr>
                        <a:t>UTC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</a:tr>
              <a:tr h="452203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effectLst/>
                        </a:rPr>
                        <a:t>Upload approved documents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200" b="1" u="none" strike="noStrike" dirty="0" smtClean="0">
                          <a:effectLst/>
                        </a:rPr>
                        <a:t>Friday 19 April </a:t>
                      </a:r>
                      <a:r>
                        <a:rPr lang="en-US" sz="1200" b="1" u="none" strike="noStrike" baseline="0" dirty="0" smtClean="0">
                          <a:effectLst/>
                        </a:rPr>
                        <a:t>2024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 smtClean="0">
                          <a:effectLst/>
                        </a:rPr>
                        <a:t>1730 </a:t>
                      </a:r>
                      <a:r>
                        <a:rPr lang="en-US" sz="1200" b="1" u="none" strike="noStrike" dirty="0">
                          <a:effectLst/>
                        </a:rPr>
                        <a:t>Local time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u="none" strike="noStrike" dirty="0" smtClean="0">
                          <a:effectLst/>
                        </a:rPr>
                        <a:t>0930 </a:t>
                      </a:r>
                      <a:r>
                        <a:rPr lang="en-US" sz="1200" b="1" u="none" strike="noStrike" dirty="0">
                          <a:effectLst/>
                        </a:rPr>
                        <a:t>UTC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6378028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="" xmlns:a16="http://schemas.microsoft.com/office/drawing/2014/main" id="{AA107368-5183-463D-A752-842B7A9C5A78}"/>
              </a:ext>
            </a:extLst>
          </p:cNvPr>
          <p:cNvSpPr txBox="1">
            <a:spLocks/>
          </p:cNvSpPr>
          <p:nvPr/>
        </p:nvSpPr>
        <p:spPr>
          <a:xfrm>
            <a:off x="2428001" y="319172"/>
            <a:ext cx="6508595" cy="929308"/>
          </a:xfrm>
          <a:prstGeom prst="rect">
            <a:avLst/>
          </a:prstGeom>
        </p:spPr>
        <p:txBody>
          <a:bodyPr wrap="square" anchor="ctr">
            <a:normAutofit/>
          </a:bodyPr>
          <a:lstStyle>
            <a:lvl1pPr algn="l" defTabSz="1219133" rtl="0" eaLnBrk="1" latinLnBrk="0" hangingPunct="1">
              <a:spcBef>
                <a:spcPct val="0"/>
              </a:spcBef>
              <a:buNone/>
              <a:defRPr sz="2666" kern="12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2800" dirty="0" smtClean="0">
                <a:solidFill>
                  <a:schemeClr val="tx2"/>
                </a:solidFill>
              </a:rPr>
              <a:t>SA2#163 </a:t>
            </a:r>
            <a:r>
              <a:rPr lang="en-US" sz="2800" dirty="0">
                <a:solidFill>
                  <a:schemeClr val="tx2"/>
                </a:solidFill>
              </a:rPr>
              <a:t>Dates/Agenda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="" xmlns:a16="http://schemas.microsoft.com/office/drawing/2014/main" id="{0B8726E9-E2A7-4EE1-8398-AFAED8E38BCC}"/>
              </a:ext>
            </a:extLst>
          </p:cNvPr>
          <p:cNvSpPr txBox="1">
            <a:spLocks/>
          </p:cNvSpPr>
          <p:nvPr/>
        </p:nvSpPr>
        <p:spPr>
          <a:xfrm>
            <a:off x="585028" y="1424066"/>
            <a:ext cx="5042298" cy="4655906"/>
          </a:xfrm>
          <a:prstGeom prst="rect">
            <a:avLst/>
          </a:prstGeom>
        </p:spPr>
        <p:txBody>
          <a:bodyPr/>
          <a:lstStyle>
            <a:lvl1pPr marL="457176" indent="-457176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42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90544" indent="-380978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373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23915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3481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047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2613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179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1745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311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  <a:defRPr/>
            </a:pPr>
            <a:r>
              <a:rPr lang="en-US" sz="1626" dirty="0" smtClean="0">
                <a:solidFill>
                  <a:schemeClr val="tx2"/>
                </a:solidFill>
              </a:rPr>
              <a:t>SA2#163 </a:t>
            </a:r>
            <a:r>
              <a:rPr lang="en-US" sz="1626" dirty="0">
                <a:solidFill>
                  <a:schemeClr val="tx2"/>
                </a:solidFill>
              </a:rPr>
              <a:t>will be a F2F ordinary meeting</a:t>
            </a:r>
          </a:p>
          <a:p>
            <a:pPr>
              <a:lnSpc>
                <a:spcPct val="110000"/>
              </a:lnSpc>
              <a:defRPr/>
            </a:pPr>
            <a:r>
              <a:rPr lang="en-US" sz="1626" dirty="0">
                <a:solidFill>
                  <a:schemeClr val="tx2"/>
                </a:solidFill>
              </a:rPr>
              <a:t>Preliminary Agenda (subjected to changes): </a:t>
            </a:r>
          </a:p>
          <a:p>
            <a:pPr marL="619491" lvl="1" indent="-247796">
              <a:lnSpc>
                <a:spcPct val="110000"/>
              </a:lnSpc>
              <a:defRPr/>
            </a:pPr>
            <a:r>
              <a:rPr lang="en-US" sz="1626" dirty="0">
                <a:solidFill>
                  <a:schemeClr val="tx2"/>
                </a:solidFill>
              </a:rPr>
              <a:t>AI 4.1: Incoming LSs on all agenda items</a:t>
            </a:r>
          </a:p>
          <a:p>
            <a:pPr marL="619491" lvl="1" indent="-247796">
              <a:lnSpc>
                <a:spcPct val="110000"/>
              </a:lnSpc>
              <a:defRPr/>
            </a:pPr>
            <a:r>
              <a:rPr lang="en-US" sz="1626" dirty="0">
                <a:solidFill>
                  <a:schemeClr val="tx2"/>
                </a:solidFill>
              </a:rPr>
              <a:t>AI 4.2: inclusive language for 2G/3G specs</a:t>
            </a:r>
          </a:p>
          <a:p>
            <a:pPr marL="619491" lvl="1" indent="-247796">
              <a:lnSpc>
                <a:spcPct val="110000"/>
              </a:lnSpc>
              <a:defRPr/>
            </a:pPr>
            <a:r>
              <a:rPr lang="en-US" sz="1626" dirty="0">
                <a:solidFill>
                  <a:schemeClr val="tx2"/>
                </a:solidFill>
              </a:rPr>
              <a:t>AI 5.X, 6.X, </a:t>
            </a:r>
            <a:r>
              <a:rPr lang="en-US" sz="1626" dirty="0" smtClean="0">
                <a:solidFill>
                  <a:schemeClr val="tx2"/>
                </a:solidFill>
              </a:rPr>
              <a:t>7.X, 8.X</a:t>
            </a:r>
            <a:endParaRPr lang="en-US" sz="1626" dirty="0">
              <a:solidFill>
                <a:schemeClr val="tx2"/>
              </a:solidFill>
            </a:endParaRPr>
          </a:p>
          <a:p>
            <a:pPr marL="619491" lvl="1" indent="-247796">
              <a:lnSpc>
                <a:spcPct val="110000"/>
              </a:lnSpc>
              <a:defRPr/>
            </a:pPr>
            <a:r>
              <a:rPr lang="en-US" sz="1626" dirty="0" smtClean="0">
                <a:solidFill>
                  <a:schemeClr val="tx2"/>
                </a:solidFill>
              </a:rPr>
              <a:t>AI </a:t>
            </a:r>
            <a:r>
              <a:rPr lang="en-US" sz="1626" dirty="0">
                <a:solidFill>
                  <a:schemeClr val="tx2"/>
                </a:solidFill>
              </a:rPr>
              <a:t>9.X: Rel-18 Maintenance</a:t>
            </a:r>
          </a:p>
          <a:p>
            <a:pPr marL="619491" lvl="1" indent="-247796">
              <a:lnSpc>
                <a:spcPct val="110000"/>
              </a:lnSpc>
              <a:defRPr/>
            </a:pPr>
            <a:r>
              <a:rPr lang="en-US" sz="1626" dirty="0">
                <a:solidFill>
                  <a:schemeClr val="tx2"/>
                </a:solidFill>
              </a:rPr>
              <a:t>AI 19.X: Rel-19 approved study/work </a:t>
            </a:r>
            <a:r>
              <a:rPr lang="en-US" sz="1626" dirty="0" smtClean="0">
                <a:solidFill>
                  <a:schemeClr val="tx2"/>
                </a:solidFill>
              </a:rPr>
              <a:t>items (including TEI19)</a:t>
            </a:r>
            <a:endParaRPr lang="en-US" sz="1626" dirty="0">
              <a:solidFill>
                <a:schemeClr val="tx2"/>
              </a:solidFill>
            </a:endParaRPr>
          </a:p>
          <a:p>
            <a:pPr marL="619491" lvl="1" indent="-247796">
              <a:lnSpc>
                <a:spcPct val="110000"/>
              </a:lnSpc>
              <a:defRPr/>
            </a:pPr>
            <a:endParaRPr lang="en-US" altLang="en-US" sz="1626" dirty="0">
              <a:solidFill>
                <a:schemeClr val="tx2"/>
              </a:solidFill>
            </a:endParaRPr>
          </a:p>
          <a:p>
            <a:pPr marL="371684" lvl="1" indent="-371684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en-GB" sz="1626" dirty="0">
                <a:solidFill>
                  <a:schemeClr val="tx2"/>
                </a:solidFill>
              </a:rPr>
              <a:t>Email Approval may be scheduled immediately after the meeting, only if it becomes really necessary. Further details on email approval such as </a:t>
            </a:r>
            <a:r>
              <a:rPr lang="en-GB" sz="1626" dirty="0" err="1">
                <a:solidFill>
                  <a:schemeClr val="tx2"/>
                </a:solidFill>
              </a:rPr>
              <a:t>TDoc</a:t>
            </a:r>
            <a:r>
              <a:rPr lang="en-GB" sz="1626" dirty="0">
                <a:solidFill>
                  <a:schemeClr val="tx2"/>
                </a:solidFill>
              </a:rPr>
              <a:t> list, date/timings will be decided during the meeting</a:t>
            </a:r>
            <a:r>
              <a:rPr lang="en-GB" sz="1626" dirty="0" smtClean="0">
                <a:solidFill>
                  <a:schemeClr val="tx2"/>
                </a:solidFill>
              </a:rPr>
              <a:t>.</a:t>
            </a:r>
            <a:endParaRPr lang="en-US" sz="1626" dirty="0">
              <a:solidFill>
                <a:schemeClr val="tx2"/>
              </a:solidFill>
            </a:endParaRPr>
          </a:p>
          <a:p>
            <a:pPr marL="619491" lvl="1" indent="-247796">
              <a:lnSpc>
                <a:spcPct val="110000"/>
              </a:lnSpc>
              <a:defRPr/>
            </a:pPr>
            <a:endParaRPr lang="en-US" altLang="en-US" sz="1301" dirty="0"/>
          </a:p>
          <a:p>
            <a:pPr marL="619491" lvl="1" indent="-247796">
              <a:lnSpc>
                <a:spcPct val="110000"/>
              </a:lnSpc>
              <a:defRPr/>
            </a:pPr>
            <a:endParaRPr lang="en-US" altLang="en-US" sz="1084" b="1" dirty="0">
              <a:solidFill>
                <a:srgbClr val="FF0000"/>
              </a:solidFill>
            </a:endParaRPr>
          </a:p>
          <a:p>
            <a:pPr marL="619491" lvl="1" indent="-247796">
              <a:lnSpc>
                <a:spcPct val="110000"/>
              </a:lnSpc>
              <a:defRPr/>
            </a:pPr>
            <a:endParaRPr lang="en-US" altLang="en-US" sz="1084" dirty="0"/>
          </a:p>
          <a:p>
            <a:pPr marL="619491" lvl="1" indent="-247796">
              <a:lnSpc>
                <a:spcPct val="110000"/>
              </a:lnSpc>
              <a:defRPr/>
            </a:pPr>
            <a:endParaRPr lang="en-US" altLang="en-US" sz="1084" dirty="0"/>
          </a:p>
          <a:p>
            <a:pPr>
              <a:defRPr/>
            </a:pPr>
            <a:endParaRPr lang="en-US" altLang="en-US" sz="1301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77102982"/>
              </p:ext>
            </p:extLst>
          </p:nvPr>
        </p:nvGraphicFramePr>
        <p:xfrm>
          <a:off x="5627327" y="1424066"/>
          <a:ext cx="6323337" cy="2743200"/>
        </p:xfrm>
        <a:graphic>
          <a:graphicData uri="http://schemas.openxmlformats.org/drawingml/2006/table">
            <a:tbl>
              <a:tblPr>
                <a:tableStyleId>{073A0DAA-6AF3-43AB-8588-CEC1D06C72B9}</a:tableStyleId>
              </a:tblPr>
              <a:tblGrid>
                <a:gridCol w="1733814"/>
                <a:gridCol w="2077933"/>
                <a:gridCol w="1788142"/>
                <a:gridCol w="723448"/>
              </a:tblGrid>
              <a:tr h="452203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effectLst/>
                        </a:rPr>
                        <a:t>Doc request deadline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200" b="1" u="none" strike="noStrike" dirty="0" smtClean="0">
                          <a:effectLst/>
                        </a:rPr>
                        <a:t>Friday 17 May</a:t>
                      </a:r>
                      <a:r>
                        <a:rPr lang="en-US" sz="1200" b="1" u="none" strike="noStrike" baseline="0" dirty="0" smtClean="0">
                          <a:effectLst/>
                        </a:rPr>
                        <a:t> 2024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effectLst/>
                        </a:rPr>
                        <a:t> 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u="none" strike="noStrike">
                          <a:effectLst/>
                        </a:rPr>
                        <a:t>2359 UTC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</a:tr>
              <a:tr h="452203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effectLst/>
                        </a:rPr>
                        <a:t>Doc submission deadline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200" b="1" u="none" strike="noStrike" dirty="0" smtClean="0">
                          <a:effectLst/>
                        </a:rPr>
                        <a:t>Friday 17 May</a:t>
                      </a:r>
                      <a:r>
                        <a:rPr lang="en-US" sz="1200" b="1" u="none" strike="noStrike" baseline="0" dirty="0" smtClean="0">
                          <a:effectLst/>
                        </a:rPr>
                        <a:t> 2024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effectLst/>
                        </a:rPr>
                        <a:t> 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u="none" strike="noStrike">
                          <a:effectLst/>
                        </a:rPr>
                        <a:t>2359 UTC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</a:tr>
              <a:tr h="452203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>
                          <a:effectLst/>
                        </a:rPr>
                        <a:t>Registration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200" b="1" u="none" strike="noStrike" dirty="0">
                          <a:effectLst/>
                        </a:rPr>
                        <a:t>Monday </a:t>
                      </a:r>
                      <a:r>
                        <a:rPr lang="en-US" sz="1200" b="1" u="none" strike="noStrike" dirty="0" smtClean="0">
                          <a:effectLst/>
                        </a:rPr>
                        <a:t>20 May 2024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>
                          <a:effectLst/>
                        </a:rPr>
                        <a:t> 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u="none" strike="noStrike">
                          <a:effectLst/>
                        </a:rPr>
                        <a:t>0800 UTC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</a:tr>
              <a:tr h="452203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effectLst/>
                        </a:rPr>
                        <a:t>Start of meeting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200" b="1" u="none" strike="noStrike" dirty="0">
                          <a:effectLst/>
                        </a:rPr>
                        <a:t>Monday </a:t>
                      </a:r>
                      <a:r>
                        <a:rPr lang="en-US" sz="1200" b="1" u="none" strike="noStrike" dirty="0" smtClean="0">
                          <a:effectLst/>
                        </a:rPr>
                        <a:t>27 May</a:t>
                      </a:r>
                      <a:r>
                        <a:rPr lang="en-US" sz="1200" b="1" u="none" strike="noStrike" baseline="0" dirty="0" smtClean="0">
                          <a:effectLst/>
                        </a:rPr>
                        <a:t>2024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effectLst/>
                        </a:rPr>
                        <a:t>0900 Local time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u="none" strike="noStrike" dirty="0" smtClean="0">
                          <a:effectLst/>
                        </a:rPr>
                        <a:t>0000 </a:t>
                      </a:r>
                      <a:r>
                        <a:rPr lang="en-US" sz="1200" b="1" u="none" strike="noStrike" dirty="0">
                          <a:effectLst/>
                        </a:rPr>
                        <a:t>UTC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</a:tr>
              <a:tr h="452203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>
                          <a:effectLst/>
                        </a:rPr>
                        <a:t>Close of meeting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200" b="1" u="none" strike="noStrike" dirty="0">
                          <a:effectLst/>
                        </a:rPr>
                        <a:t>Friday </a:t>
                      </a:r>
                      <a:r>
                        <a:rPr lang="en-US" sz="1200" b="1" u="none" strike="noStrike" dirty="0" smtClean="0">
                          <a:effectLst/>
                        </a:rPr>
                        <a:t>31 May</a:t>
                      </a:r>
                      <a:r>
                        <a:rPr lang="en-US" sz="1200" b="1" u="none" strike="noStrike" baseline="0" dirty="0" smtClean="0">
                          <a:effectLst/>
                        </a:rPr>
                        <a:t> 2024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 smtClean="0">
                          <a:effectLst/>
                        </a:rPr>
                        <a:t>1630 </a:t>
                      </a:r>
                      <a:r>
                        <a:rPr lang="en-US" sz="1200" b="1" u="none" strike="noStrike" dirty="0">
                          <a:effectLst/>
                        </a:rPr>
                        <a:t>Local time (or earlier)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u="none" strike="noStrike" dirty="0" smtClean="0">
                          <a:effectLst/>
                        </a:rPr>
                        <a:t>0730 </a:t>
                      </a:r>
                      <a:r>
                        <a:rPr lang="en-US" sz="1200" b="1" u="none" strike="noStrike" dirty="0">
                          <a:effectLst/>
                        </a:rPr>
                        <a:t>UTC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</a:tr>
              <a:tr h="452203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effectLst/>
                        </a:rPr>
                        <a:t>Upload approved documents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200" b="1" u="none" strike="noStrike" dirty="0" smtClean="0">
                          <a:effectLst/>
                        </a:rPr>
                        <a:t>Friday </a:t>
                      </a:r>
                      <a:r>
                        <a:rPr lang="en-US" sz="1200" b="1" u="none" strike="noStrike" dirty="0" smtClean="0">
                          <a:effectLst/>
                        </a:rPr>
                        <a:t>31 May</a:t>
                      </a:r>
                      <a:r>
                        <a:rPr lang="en-US" sz="1200" b="1" u="none" strike="noStrike" baseline="0" dirty="0" smtClean="0">
                          <a:effectLst/>
                        </a:rPr>
                        <a:t> </a:t>
                      </a:r>
                      <a:r>
                        <a:rPr lang="en-US" sz="1200" b="1" u="none" strike="noStrike" baseline="0" dirty="0" smtClean="0">
                          <a:effectLst/>
                        </a:rPr>
                        <a:t>2024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 smtClean="0">
                          <a:effectLst/>
                        </a:rPr>
                        <a:t>1730 </a:t>
                      </a:r>
                      <a:r>
                        <a:rPr lang="en-US" sz="1200" b="1" u="none" strike="noStrike" dirty="0">
                          <a:effectLst/>
                        </a:rPr>
                        <a:t>Local time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u="none" strike="noStrike" dirty="0" smtClean="0">
                          <a:effectLst/>
                        </a:rPr>
                        <a:t>0830</a:t>
                      </a:r>
                    </a:p>
                    <a:p>
                      <a:pPr algn="ctr" fontAlgn="t"/>
                      <a:r>
                        <a:rPr lang="en-US" sz="1200" b="1" u="none" strike="noStrike" dirty="0" smtClean="0">
                          <a:effectLst/>
                        </a:rPr>
                        <a:t>UTC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42415427"/>
      </p:ext>
    </p:extLst>
  </p:cSld>
  <p:clrMapOvr>
    <a:masterClrMapping/>
  </p:clrMapOvr>
</p:sld>
</file>

<file path=ppt/theme/theme1.xml><?xml version="1.0" encoding="utf-8"?>
<a:theme xmlns:a="http://schemas.openxmlformats.org/drawingml/2006/main" name="Nokia White Master with headline">
  <a:themeElements>
    <a:clrScheme name="Nokia April 2016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0645AD"/>
      </a:hlink>
      <a:folHlink>
        <a:srgbClr val="0B0080"/>
      </a:folHlink>
    </a:clrScheme>
    <a:fontScheme name="Nokia 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3175">
          <a:noFill/>
          <a:prstDash val="solid"/>
        </a:ln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defRPr sz="1200" dirty="0" err="1" smtClean="0">
            <a:solidFill>
              <a:schemeClr val="tx2"/>
            </a:solidFill>
            <a:ea typeface="Nokia Pure Text Light" panose="020B0403020202020204" pitchFamily="34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175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72000" tIns="72000" rIns="72000" bIns="72000" rtlCol="0">
        <a:spAutoFit/>
      </a:bodyPr>
      <a:lstStyle>
        <a:defPPr defTabSz="360000">
          <a:spcAft>
            <a:spcPts val="600"/>
          </a:spcAft>
          <a:tabLst>
            <a:tab pos="360000" algn="l"/>
          </a:tabLst>
          <a:defRPr sz="1200" dirty="0" smtClean="0">
            <a:solidFill>
              <a:schemeClr val="tx2"/>
            </a:solidFill>
            <a:latin typeface="Arial" panose="020B0604020202020204" pitchFamily="34" charset="0"/>
            <a:ea typeface="Nokia Pure Text Light" panose="020B0403020202020204" pitchFamily="34" charset="0"/>
            <a:cs typeface="Arial" panose="020B0604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Arial PowerPoint.potx" id="{0E061A61-7E57-432B-907A-AB1A22788084}" vid="{E3207492-1C8E-486E-90C1-42382B5C6009}"/>
    </a:ext>
  </a:extLst>
</a:theme>
</file>

<file path=ppt/theme/theme2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80949</TotalTime>
  <Words>1206</Words>
  <Application>Microsoft Office PowerPoint</Application>
  <PresentationFormat>Widescreen</PresentationFormat>
  <Paragraphs>635</Paragraphs>
  <Slides>9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12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9</vt:i4>
      </vt:variant>
    </vt:vector>
  </HeadingPairs>
  <TitlesOfParts>
    <vt:vector size="23" baseType="lpstr">
      <vt:lpstr>Malgun Gothic</vt:lpstr>
      <vt:lpstr>Montserrat</vt:lpstr>
      <vt:lpstr>ＭＳ Ｐゴシック</vt:lpstr>
      <vt:lpstr>ＭＳ Ｐゴシック</vt:lpstr>
      <vt:lpstr>Nokia Pure Headline Ultra Light</vt:lpstr>
      <vt:lpstr>Nokia Pure Text</vt:lpstr>
      <vt:lpstr>Nokia Pure Text Light</vt:lpstr>
      <vt:lpstr>SimSun</vt:lpstr>
      <vt:lpstr>Arial</vt:lpstr>
      <vt:lpstr>Calibri</vt:lpstr>
      <vt:lpstr>Times New Roman</vt:lpstr>
      <vt:lpstr>Wingdings</vt:lpstr>
      <vt:lpstr>Nokia White Master with headline</vt:lpstr>
      <vt:lpstr>2_Office Theme</vt:lpstr>
      <vt:lpstr>SA2 Work Planning</vt:lpstr>
      <vt:lpstr>Rel-19 timelines</vt:lpstr>
      <vt:lpstr>SA2 and SA meeting dates for 2024</vt:lpstr>
      <vt:lpstr>Rel-19 planning for SA2 - General</vt:lpstr>
      <vt:lpstr>Rel-19 planning for SA2 – TU overview</vt:lpstr>
      <vt:lpstr>Rel-19 planning for SA2 – TEI19</vt:lpstr>
      <vt:lpstr>Meetings in Q2 2024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balazs.bertenyi@nokia.com</dc:creator>
  <cp:keywords>CTPClassification=CTP_NT</cp:keywords>
  <cp:lastModifiedBy>Andy Bennett</cp:lastModifiedBy>
  <cp:revision>933</cp:revision>
  <cp:lastPrinted>2023-08-02T08:25:48Z</cp:lastPrinted>
  <dcterms:created xsi:type="dcterms:W3CDTF">2018-05-24T11:49:12Z</dcterms:created>
  <dcterms:modified xsi:type="dcterms:W3CDTF">2024-02-16T14:39:48Z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a5af123f-c90f-447d-ba37-4428aae2e3d0</vt:lpwstr>
  </property>
  <property fmtid="{D5CDD505-2E9C-101B-9397-08002B2CF9AE}" pid="3" name="CTP_TimeStamp">
    <vt:lpwstr>2018-06-14 23:21:33Z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</Properties>
</file>